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Ubuntu Light"/>
      <p:regular r:id="rId6"/>
      <p:bold r:id="rId7"/>
      <p:italic r:id="rId8"/>
      <p:boldItalic r:id="rId9"/>
    </p:embeddedFont>
    <p:embeddedFont>
      <p:font typeface="Ubuntu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Kf6RHoOiT721bgM0WZ6CobsPi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Light-boldItalic.fntdata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font" Target="fonts/UbuntuLight-regular.fntdata"/><Relationship Id="rId7" Type="http://schemas.openxmlformats.org/officeDocument/2006/relationships/font" Target="fonts/UbuntuLight-bold.fntdata"/><Relationship Id="rId8" Type="http://schemas.openxmlformats.org/officeDocument/2006/relationships/font" Target="fonts/UbuntuLight-italic.fntdata"/><Relationship Id="rId11" Type="http://schemas.openxmlformats.org/officeDocument/2006/relationships/font" Target="fonts/Ubuntu-bold.fntdata"/><Relationship Id="rId10" Type="http://schemas.openxmlformats.org/officeDocument/2006/relationships/font" Target="fonts/Ubuntu-regular.fntdata"/><Relationship Id="rId13" Type="http://schemas.openxmlformats.org/officeDocument/2006/relationships/font" Target="fonts/Ubuntu-boldItalic.fntdata"/><Relationship Id="rId12" Type="http://schemas.openxmlformats.org/officeDocument/2006/relationships/font" Target="fonts/Ubuntu-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Double column content">
  <p:cSld name="Title &amp; Double column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838200" y="1184275"/>
            <a:ext cx="4953000" cy="479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6096000" y="1184275"/>
            <a:ext cx="5257800" cy="479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Kensington.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cap="flat" cmpd="sng" w="12700">
            <a:solidFill>
              <a:srgbClr val="231F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1B1B1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/>
        </p:nvSpPr>
        <p:spPr>
          <a:xfrm>
            <a:off x="11413456" y="6497382"/>
            <a:ext cx="48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800" u="none" cap="none" strike="noStrik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lternate section slide">
  <p:cSld name="1_Alternate section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14293" y="2108999"/>
            <a:ext cx="4590814" cy="397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None/>
              <a:defRPr b="0" i="0" sz="220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" name="Google Shape;23;p4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1B1B1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800" u="none" cap="none" strike="noStrik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16372" y="2162049"/>
            <a:ext cx="542224" cy="278232"/>
          </a:xfrm>
          <a:custGeom>
            <a:rect b="b" l="l" r="r" t="t"/>
            <a:pathLst>
              <a:path extrusionOk="0" h="278232" w="542224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cap="flat" cmpd="sng" w="12700">
            <a:solidFill>
              <a:srgbClr val="231F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14293" y="2662028"/>
            <a:ext cx="4590808" cy="306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5566394" y="658259"/>
            <a:ext cx="5947738" cy="50651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74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itle">
  <p:cSld name="Blank with 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b="0" i="0" sz="320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-16372" y="568885"/>
            <a:ext cx="542224" cy="278232"/>
          </a:xfrm>
          <a:custGeom>
            <a:rect b="b" l="l" r="r" t="t"/>
            <a:pathLst>
              <a:path extrusionOk="0" h="278232" w="542224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800" u="none" cap="none" strike="noStrik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5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cap="flat" cmpd="sng" w="12700">
            <a:solidFill>
              <a:srgbClr val="231F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5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1B1B1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ingle column content">
  <p:cSld name="Title &amp; Single column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184275"/>
            <a:ext cx="10515600" cy="479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AE"/>
              </a:buClr>
              <a:buSzPts val="3200"/>
              <a:buFont typeface="Ubuntu Light"/>
              <a:buNone/>
              <a:defRPr b="0" i="0" sz="320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800" u="none" cap="none" strike="noStrik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16372" y="568885"/>
            <a:ext cx="542224" cy="278232"/>
          </a:xfrm>
          <a:custGeom>
            <a:rect b="b" l="l" r="r" t="t"/>
            <a:pathLst>
              <a:path extrusionOk="0" h="278232" w="542224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cap="flat" cmpd="sng" w="12700">
            <a:solidFill>
              <a:srgbClr val="231F2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" name="Google Shape;47;p6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cap="flat" cmpd="sng" w="12700">
            <a:solidFill>
              <a:srgbClr val="1B1B1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b="0" i="0" sz="32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4161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16372" y="417975"/>
            <a:ext cx="542224" cy="278232"/>
          </a:xfrm>
          <a:custGeom>
            <a:rect b="b" l="l" r="r" t="t"/>
            <a:pathLst>
              <a:path extrusionOk="0" h="278232" w="542224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idx="2" type="body"/>
          </p:nvPr>
        </p:nvSpPr>
        <p:spPr>
          <a:xfrm>
            <a:off x="741300" y="1004983"/>
            <a:ext cx="7202100" cy="4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Seamless Windows Hello and WebAuthn Integration </a:t>
            </a:r>
            <a:r>
              <a:rPr lang="en-US" sz="1100"/>
              <a:t>- Enables password-free login to Windows accounts, single sign-on to Microsoft 365 services, and WebAuthn authentication for supported websites without additional software. 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SDCP &amp; ESS Certified Security</a:t>
            </a:r>
            <a:r>
              <a:rPr lang="en-US" sz="1100"/>
              <a:t> - Complies with Microsoft Secure Device Connection Protocol (SDCP) and Enhanced Sign-in Security (ESS)* to provide an added layer of biometric protection and isolate credentials from system-level threats. 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Copilot PC+ Recall Ready </a:t>
            </a:r>
            <a:r>
              <a:rPr lang="en-US" sz="1100"/>
              <a:t>- </a:t>
            </a:r>
            <a:r>
              <a:rPr lang="en-US" sz="110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Meets Microsoft Copilot PC+ Recall requirements and supports ESS-compliant authentication for compatibility with current and emerging Windows enterprise security features. </a:t>
            </a:r>
            <a:endParaRPr sz="11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b="1" lang="en-US" sz="1100"/>
              <a:t>Windows on x86 &amp; ARM Compatible </a:t>
            </a:r>
            <a:r>
              <a:rPr lang="en-US" sz="1100"/>
              <a:t>- Supports Windows 11 on x86 and ARM architectures, while maintaining full Windows Hello fingerprint functionality. Backwards compatible with Windows 10.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Reliable Fingerprint Recognition </a:t>
            </a:r>
            <a:r>
              <a:rPr lang="en-US" sz="1100"/>
              <a:t>- 360° sensor delivers consistent, accurate authentication across common finger conditions in everyday use.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Match-in-Sensor™ Technology </a:t>
            </a:r>
            <a:r>
              <a:rPr lang="en-US" sz="1100"/>
              <a:t>- Processes and stores biometric data entirely within the device, isolating credentials from the host system while delivering high-precision accuracy with FRR 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.2</a:t>
            </a:r>
            <a:r>
              <a:rPr lang="en-US" sz="1100"/>
              <a:t>% and FAR 0.0001%. 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Compact Design with Cap </a:t>
            </a:r>
            <a:r>
              <a:rPr lang="en-US" sz="1100"/>
              <a:t>- Rugged zinc alloy construction with removable protective cap  for secure portability across shared and mobile work environments.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Supports Privacy and Regulatory Compliance </a:t>
            </a:r>
            <a:r>
              <a:rPr lang="en-US" sz="1100"/>
              <a:t>- Designed to support cybersecurity practices aligned with privacy regulations such as GDPR, BIPA, and CCPA, and suitable for U.S. Federal Government use. 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b="1" lang="en-US" sz="1100"/>
              <a:t>2-Year Limited Warranty </a:t>
            </a:r>
            <a:r>
              <a:rPr lang="en-US" sz="1100"/>
              <a:t>- Backed by Kensington professional support and a 2-year limited warranty.</a:t>
            </a:r>
            <a:endParaRPr sz="1100"/>
          </a:p>
        </p:txBody>
      </p:sp>
      <p:sp>
        <p:nvSpPr>
          <p:cNvPr id="54" name="Google Shape;54;p1"/>
          <p:cNvSpPr txBox="1"/>
          <p:nvPr>
            <p:ph idx="4294967295" type="title"/>
          </p:nvPr>
        </p:nvSpPr>
        <p:spPr>
          <a:xfrm>
            <a:off x="741305" y="305131"/>
            <a:ext cx="1051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</a:pPr>
            <a:r>
              <a:rPr lang="en-US"/>
              <a:t>VeriMark™ IT 2.0 USB-A Fingerprint Key</a:t>
            </a:r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3156" y="1530484"/>
            <a:ext cx="6133290" cy="408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054" y="5891662"/>
            <a:ext cx="1502099" cy="28102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958078" y="5878284"/>
            <a:ext cx="12218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03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K64740WW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554907" y="5891662"/>
            <a:ext cx="73441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rPr>
              <a:t>*Windows Hello Enhanced Sign-in Security requires a PC running Windows 11 with the latest updates.</a:t>
            </a:r>
            <a:endParaRPr b="0" i="0" sz="1400" u="none" cap="none" strike="noStrike">
              <a:solidFill>
                <a:srgbClr val="757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Kensington_Color_Scheme">
      <a:dk1>
        <a:srgbClr val="003D5A"/>
      </a:dk1>
      <a:lt1>
        <a:srgbClr val="FFFFFF"/>
      </a:lt1>
      <a:dk2>
        <a:srgbClr val="F7F8F7"/>
      </a:dk2>
      <a:lt2>
        <a:srgbClr val="00D1FE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78AD"/>
      </a:hlink>
      <a:folHlink>
        <a:srgbClr val="7171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2019-01-22T23:39:09Z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0x0101003FA9F78E27CC4243AFEBF67C86781654</vt:lpwstr>
  </property>
</Properties>
</file>