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Open Sans Light" panose="020B0306030504020204" pitchFamily="34" charset="0"/>
      <p:regular r:id="rId8"/>
      <p:bold r:id="rId9"/>
      <p:italic r:id="rId10"/>
      <p:boldItalic r:id="rId11"/>
    </p:embeddedFont>
    <p:embeddedFont>
      <p:font typeface="Open Sans SemiBold" panose="020B0706030804020204" pitchFamily="34" charset="0"/>
      <p:regular r:id="rId12"/>
      <p:bold r:id="rId13"/>
      <p:italic r:id="rId14"/>
      <p:boldItalic r:id="rId15"/>
    </p:embeddedFont>
    <p:embeddedFont>
      <p:font typeface="Ubuntu" panose="020B0504030602030204" pitchFamily="34" charset="0"/>
      <p:regular r:id="rId16"/>
      <p:bold r:id="rId17"/>
      <p:italic r:id="rId18"/>
      <p:boldItalic r:id="rId19"/>
    </p:embeddedFont>
    <p:embeddedFont>
      <p:font typeface="Ubuntu Light" panose="020B03040306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n4PtYW7n/I4wQLphdFDlmtKYo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90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ingle column content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184275"/>
            <a:ext cx="105156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19" y="6523543"/>
            <a:ext cx="869567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1352881" y="6497382"/>
            <a:ext cx="30725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 dirty="0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Kensington. All rights reserved.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-16372" y="568884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3"/>
          <p:cNvCxnSpPr/>
          <p:nvPr/>
        </p:nvCxnSpPr>
        <p:spPr>
          <a:xfrm>
            <a:off x="352127" y="6355234"/>
            <a:ext cx="11512246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ectionSlide">
  <p:cSld name="3_Section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23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0" y="659027"/>
            <a:ext cx="11696700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-16372" y="1083460"/>
            <a:ext cx="542224" cy="2782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ectionSlide">
  <p:cSld name="4_Section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0" y="2382795"/>
            <a:ext cx="6991350" cy="112710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308917" y="2382795"/>
            <a:ext cx="6682433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-16372" y="2833260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SectionSlide">
  <p:cSld name="5_Section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Picture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8"/>
            <a:ext cx="12192000" cy="68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08917" y="5204526"/>
            <a:ext cx="9711383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t" anchorCtr="0">
            <a:normAutofit/>
          </a:bodyPr>
          <a:lstStyle>
            <a:lvl1pPr marL="457200" lvl="0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-16372" y="5654992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SectionSlide">
  <p:cSld name="6_Section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Picture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28600"/>
            <a:ext cx="12192000" cy="72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5206320" y="685357"/>
            <a:ext cx="6985680" cy="112710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 flipH="1">
            <a:off x="11649775" y="1096507"/>
            <a:ext cx="542225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206320" y="685357"/>
            <a:ext cx="6991351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SectionSlide">
  <p:cSld name="7_Section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671" y="4808"/>
            <a:ext cx="121976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5206320" y="685357"/>
            <a:ext cx="6985680" cy="112710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5206320" y="685357"/>
            <a:ext cx="6991351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Char char="•"/>
              <a:defRPr sz="3200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Char char="•"/>
              <a:defRPr sz="3200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Char char="•"/>
              <a:defRPr sz="3200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/>
          <p:nvPr/>
        </p:nvSpPr>
        <p:spPr>
          <a:xfrm flipH="1">
            <a:off x="11649775" y="1096507"/>
            <a:ext cx="542225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SectionSlide">
  <p:cSld name="8_Section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-16373" y="5217435"/>
            <a:ext cx="6991351" cy="112710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292545" y="5217435"/>
            <a:ext cx="6682433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-16372" y="5676212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SectionSlide">
  <p:cSld name="9_Section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7671" cy="692183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5206320" y="685357"/>
            <a:ext cx="6991351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r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/>
          <p:nvPr/>
        </p:nvSpPr>
        <p:spPr>
          <a:xfrm flipH="1">
            <a:off x="11649775" y="1096507"/>
            <a:ext cx="542225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Alternate section slide">
  <p:cSld name="1_Alternate section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14292" y="2108998"/>
            <a:ext cx="4590815" cy="3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2200"/>
              <a:buFont typeface="Ubuntu Light"/>
              <a:buNone/>
              <a:defRPr sz="2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19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5" name="Google Shape;125;p19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19" y="6523543"/>
            <a:ext cx="869567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1352881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-16372" y="2162049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9"/>
          <p:cNvCxnSpPr/>
          <p:nvPr/>
        </p:nvCxnSpPr>
        <p:spPr>
          <a:xfrm>
            <a:off x="352127" y="6355234"/>
            <a:ext cx="11512246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714292" y="2662028"/>
            <a:ext cx="4590810" cy="306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>
            <a:spLocks noGrp="1"/>
          </p:cNvSpPr>
          <p:nvPr>
            <p:ph type="pic" idx="2"/>
          </p:nvPr>
        </p:nvSpPr>
        <p:spPr>
          <a:xfrm>
            <a:off x="5566393" y="658258"/>
            <a:ext cx="5947740" cy="50651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>
  <p:cSld name="Blank with 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Double column content">
  <p:cSld name="Title &amp; Double column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838200" y="1184275"/>
            <a:ext cx="49530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1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19" y="6523543"/>
            <a:ext cx="869567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1352881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-16372" y="568884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21"/>
          <p:cNvCxnSpPr/>
          <p:nvPr/>
        </p:nvCxnSpPr>
        <p:spPr>
          <a:xfrm>
            <a:off x="352127" y="6355234"/>
            <a:ext cx="11512246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3" name="Google Shape;143;p21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Grafik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965" y="503621"/>
            <a:ext cx="2087380" cy="4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628941" y="4724048"/>
            <a:ext cx="1998895" cy="2779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78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2092" y="4724048"/>
            <a:ext cx="1895207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None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22713" y="3574974"/>
            <a:ext cx="3762625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3497081" y="-14626"/>
            <a:ext cx="8701593" cy="6909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99"/>
                </a:moveTo>
                <a:lnTo>
                  <a:pt x="254" y="21600"/>
                </a:lnTo>
                <a:lnTo>
                  <a:pt x="0" y="21600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4" y="21600"/>
                </a:lnTo>
                <a:lnTo>
                  <a:pt x="13544" y="5"/>
                </a:lnTo>
                <a:lnTo>
                  <a:pt x="0" y="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&amp; single column with image">
  <p:cSld name="1_title &amp; single column with imag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3497081" y="-14626"/>
            <a:ext cx="8701593" cy="6909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99"/>
                </a:moveTo>
                <a:lnTo>
                  <a:pt x="254" y="21600"/>
                </a:lnTo>
                <a:lnTo>
                  <a:pt x="0" y="21600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4" y="21600"/>
                </a:lnTo>
                <a:lnTo>
                  <a:pt x="13544" y="5"/>
                </a:lnTo>
                <a:lnTo>
                  <a:pt x="0" y="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-16372" y="568884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2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219" y="6523543"/>
            <a:ext cx="869567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1352881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2"/>
          <p:cNvCxnSpPr/>
          <p:nvPr/>
        </p:nvCxnSpPr>
        <p:spPr>
          <a:xfrm>
            <a:off x="352128" y="6355234"/>
            <a:ext cx="3292772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1" name="Google Shape;151;p22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838200" y="1385887"/>
            <a:ext cx="6254750" cy="358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&amp; single column with image">
  <p:cSld name="2_title &amp; single column with image"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None/>
              <a:defRPr>
                <a:solidFill>
                  <a:srgbClr val="00D1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-16372" y="568884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rgbClr val="00D1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3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19" y="6523693"/>
            <a:ext cx="869567" cy="1889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1352881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23"/>
          <p:cNvCxnSpPr/>
          <p:nvPr/>
        </p:nvCxnSpPr>
        <p:spPr>
          <a:xfrm>
            <a:off x="352128" y="6355234"/>
            <a:ext cx="3292772" cy="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0" name="Google Shape;160;p23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30325"/>
            <a:ext cx="6450013" cy="475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Char char="•"/>
              <a:defRPr>
                <a:solidFill>
                  <a:srgbClr val="FEFEFE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Char char="•"/>
              <a:defRPr>
                <a:solidFill>
                  <a:srgbClr val="FEFEFE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Char char="•"/>
              <a:defRPr>
                <a:solidFill>
                  <a:srgbClr val="FEFEFE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Char char="•"/>
              <a:defRPr>
                <a:solidFill>
                  <a:srgbClr val="FEFEFE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Char char="•"/>
              <a:defRPr>
                <a:solidFill>
                  <a:srgbClr val="FEFEFE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3497081" y="-14626"/>
            <a:ext cx="8701593" cy="6909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99"/>
                </a:moveTo>
                <a:lnTo>
                  <a:pt x="254" y="21600"/>
                </a:lnTo>
                <a:lnTo>
                  <a:pt x="0" y="21600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54" y="21600"/>
                </a:lnTo>
                <a:lnTo>
                  <a:pt x="13544" y="5"/>
                </a:lnTo>
                <a:lnTo>
                  <a:pt x="0" y="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&amp; single column with image">
  <p:cSld name="3_title &amp; single column with image">
    <p:bg>
      <p:bgPr>
        <a:solidFill>
          <a:schemeClr val="accen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6472237" y="1411499"/>
            <a:ext cx="4941220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None/>
              <a:defRPr sz="3200"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Char char="•"/>
              <a:defRPr sz="3200"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Char char="•"/>
              <a:defRPr sz="3200"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Char char="•"/>
              <a:defRPr sz="3200"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3200"/>
              <a:buFont typeface="Ubuntu Light"/>
              <a:buChar char="•"/>
              <a:defRPr sz="3200"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24" descr="Picture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50569" y="6523693"/>
            <a:ext cx="869566" cy="1889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9741232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4"/>
          <p:cNvCxnSpPr/>
          <p:nvPr/>
        </p:nvCxnSpPr>
        <p:spPr>
          <a:xfrm>
            <a:off x="9695512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0" name="Google Shape;170;p24"/>
          <p:cNvSpPr/>
          <p:nvPr/>
        </p:nvSpPr>
        <p:spPr>
          <a:xfrm>
            <a:off x="-7182" y="-28976"/>
            <a:ext cx="7383715" cy="69092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" y="91"/>
                </a:moveTo>
                <a:lnTo>
                  <a:pt x="21600" y="0"/>
                </a:lnTo>
                <a:lnTo>
                  <a:pt x="6121" y="21600"/>
                </a:lnTo>
                <a:lnTo>
                  <a:pt x="0" y="21561"/>
                </a:lnTo>
                <a:cubicBezTo>
                  <a:pt x="25" y="14454"/>
                  <a:pt x="3" y="7198"/>
                  <a:pt x="28" y="91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4"/>
          <p:cNvCxnSpPr/>
          <p:nvPr/>
        </p:nvCxnSpPr>
        <p:spPr>
          <a:xfrm>
            <a:off x="3971628" y="6355234"/>
            <a:ext cx="7445673" cy="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2" name="Google Shape;172;p24"/>
          <p:cNvSpPr txBox="1"/>
          <p:nvPr/>
        </p:nvSpPr>
        <p:spPr>
          <a:xfrm>
            <a:off x="11459175" y="6497382"/>
            <a:ext cx="389889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&amp; single column with image">
  <p:cSld name="4_title &amp; single column with im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6472237" y="1411499"/>
            <a:ext cx="4941220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-7182" y="-28976"/>
            <a:ext cx="7383715" cy="69092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" y="91"/>
                </a:moveTo>
                <a:lnTo>
                  <a:pt x="21600" y="0"/>
                </a:lnTo>
                <a:lnTo>
                  <a:pt x="6121" y="21600"/>
                </a:lnTo>
                <a:lnTo>
                  <a:pt x="0" y="21561"/>
                </a:lnTo>
                <a:cubicBezTo>
                  <a:pt x="25" y="14454"/>
                  <a:pt x="3" y="7198"/>
                  <a:pt x="28" y="91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5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0569" y="6523543"/>
            <a:ext cx="869566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9741232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25"/>
          <p:cNvCxnSpPr/>
          <p:nvPr/>
        </p:nvCxnSpPr>
        <p:spPr>
          <a:xfrm>
            <a:off x="3971628" y="6355234"/>
            <a:ext cx="7445673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0" name="Google Shape;180;p25"/>
          <p:cNvCxnSpPr/>
          <p:nvPr/>
        </p:nvCxnSpPr>
        <p:spPr>
          <a:xfrm>
            <a:off x="9695512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">
  <p:cSld name="4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4127201" y="-18612"/>
            <a:ext cx="8087618" cy="69034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416" y="0"/>
                </a:moveTo>
                <a:lnTo>
                  <a:pt x="21563" y="48"/>
                </a:lnTo>
                <a:cubicBezTo>
                  <a:pt x="21566" y="7221"/>
                  <a:pt x="21598" y="14428"/>
                  <a:pt x="21600" y="21600"/>
                </a:cubicBezTo>
                <a:lnTo>
                  <a:pt x="0" y="21587"/>
                </a:lnTo>
                <a:lnTo>
                  <a:pt x="14416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5" descr="Grafik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965" y="503621"/>
            <a:ext cx="2087380" cy="4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628941" y="4004388"/>
            <a:ext cx="1998895" cy="2779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78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14392" y="2851405"/>
            <a:ext cx="3928239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42092" y="4004388"/>
            <a:ext cx="1895207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None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">
  <p:cSld name="5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4127201" y="-18612"/>
            <a:ext cx="8087618" cy="69034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416" y="0"/>
                </a:moveTo>
                <a:lnTo>
                  <a:pt x="21563" y="48"/>
                </a:lnTo>
                <a:cubicBezTo>
                  <a:pt x="21566" y="7221"/>
                  <a:pt x="21598" y="14428"/>
                  <a:pt x="21600" y="21600"/>
                </a:cubicBezTo>
                <a:lnTo>
                  <a:pt x="0" y="21587"/>
                </a:lnTo>
                <a:lnTo>
                  <a:pt x="14416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6" descr="Grafik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965" y="503621"/>
            <a:ext cx="2087380" cy="4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628941" y="4004388"/>
            <a:ext cx="1998895" cy="2779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78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14392" y="2851405"/>
            <a:ext cx="3928239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42092" y="4004388"/>
            <a:ext cx="1895207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None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781" y="730647"/>
            <a:ext cx="5524501" cy="5524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Blank Title Slide">
  <p:cSld name="6_Blank 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4127201" y="-18612"/>
            <a:ext cx="8087618" cy="69034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416" y="0"/>
                </a:moveTo>
                <a:lnTo>
                  <a:pt x="21563" y="48"/>
                </a:lnTo>
                <a:cubicBezTo>
                  <a:pt x="21566" y="7221"/>
                  <a:pt x="21598" y="14428"/>
                  <a:pt x="21600" y="21600"/>
                </a:cubicBezTo>
                <a:lnTo>
                  <a:pt x="0" y="21587"/>
                </a:lnTo>
                <a:lnTo>
                  <a:pt x="14416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7" descr="Grafik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965" y="503621"/>
            <a:ext cx="2087380" cy="4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>
            <a:off x="4784725" y="840579"/>
            <a:ext cx="6583137" cy="5176838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7"/>
          <p:cNvSpPr/>
          <p:nvPr/>
        </p:nvSpPr>
        <p:spPr>
          <a:xfrm>
            <a:off x="628941" y="4004388"/>
            <a:ext cx="1998895" cy="2779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78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514392" y="2851405"/>
            <a:ext cx="3928239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642092" y="4004388"/>
            <a:ext cx="1895207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None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Blank Title Slide">
  <p:cSld name="5_Blank 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 descr="Grafik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965" y="503621"/>
            <a:ext cx="2087380" cy="4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>
            <a:spLocks noGrp="1"/>
          </p:cNvSpPr>
          <p:nvPr>
            <p:ph type="pic" idx="2"/>
          </p:nvPr>
        </p:nvSpPr>
        <p:spPr>
          <a:xfrm>
            <a:off x="4784725" y="840579"/>
            <a:ext cx="6583137" cy="5176838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8"/>
          <p:cNvSpPr/>
          <p:nvPr/>
        </p:nvSpPr>
        <p:spPr>
          <a:xfrm>
            <a:off x="628941" y="4004388"/>
            <a:ext cx="1998895" cy="2779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78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14392" y="2851405"/>
            <a:ext cx="3928239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42092" y="4004388"/>
            <a:ext cx="1895207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None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Ubuntu"/>
              <a:buChar char="•"/>
              <a:defRPr sz="1100" b="1">
                <a:solidFill>
                  <a:srgbClr val="FEFEFE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AgendaSlide">
  <p:cSld name="1_Agenda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532015" y="-42240"/>
            <a:ext cx="11692407" cy="689700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06" y="0"/>
                </a:moveTo>
                <a:lnTo>
                  <a:pt x="21600" y="53"/>
                </a:lnTo>
                <a:cubicBezTo>
                  <a:pt x="21590" y="7233"/>
                  <a:pt x="21579" y="14413"/>
                  <a:pt x="21569" y="21594"/>
                </a:cubicBezTo>
                <a:lnTo>
                  <a:pt x="0" y="21600"/>
                </a:lnTo>
                <a:lnTo>
                  <a:pt x="100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9" descr="Pictur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289" y="1681165"/>
            <a:ext cx="2422925" cy="84772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472237" y="1609151"/>
            <a:ext cx="4941220" cy="4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Font typeface="Ubuntu Light"/>
              <a:buNone/>
              <a:defRPr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Font typeface="Ubuntu Light"/>
              <a:buChar char="•"/>
              <a:defRPr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Font typeface="Ubuntu Light"/>
              <a:buChar char="•"/>
              <a:defRPr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Font typeface="Ubuntu Light"/>
              <a:buChar char="•"/>
              <a:defRPr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2000"/>
              <a:buFont typeface="Ubuntu Light"/>
              <a:buChar char="•"/>
              <a:defRPr>
                <a:solidFill>
                  <a:srgbClr val="00D1FF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9" descr="Pictur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0569" y="6523693"/>
            <a:ext cx="869566" cy="1889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9741232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9"/>
          <p:cNvCxnSpPr/>
          <p:nvPr/>
        </p:nvCxnSpPr>
        <p:spPr>
          <a:xfrm>
            <a:off x="1363287" y="6355234"/>
            <a:ext cx="10054013" cy="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8" name="Google Shape;68;p9"/>
          <p:cNvCxnSpPr/>
          <p:nvPr/>
        </p:nvCxnSpPr>
        <p:spPr>
          <a:xfrm>
            <a:off x="9695512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9" name="Google Shape;69;p9"/>
          <p:cNvSpPr txBox="1"/>
          <p:nvPr/>
        </p:nvSpPr>
        <p:spPr>
          <a:xfrm>
            <a:off x="11459175" y="6497382"/>
            <a:ext cx="389889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AgendaSlide">
  <p:cSld name="2_Agenda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526537" y="-42239"/>
            <a:ext cx="11697886" cy="69002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06" y="0"/>
                </a:moveTo>
                <a:lnTo>
                  <a:pt x="21600" y="53"/>
                </a:lnTo>
                <a:cubicBezTo>
                  <a:pt x="21590" y="7233"/>
                  <a:pt x="21579" y="14413"/>
                  <a:pt x="21569" y="21594"/>
                </a:cubicBezTo>
                <a:lnTo>
                  <a:pt x="0" y="21600"/>
                </a:lnTo>
                <a:lnTo>
                  <a:pt x="10006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0" descr="Pictur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289" y="1681165"/>
            <a:ext cx="2422925" cy="84772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6472237" y="1615288"/>
            <a:ext cx="4941220" cy="4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 Light"/>
              <a:buNone/>
              <a:defRPr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 Light"/>
              <a:buChar char="•"/>
              <a:defRPr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 Light"/>
              <a:buChar char="•"/>
              <a:defRPr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 Light"/>
              <a:buChar char="•"/>
              <a:defRPr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 Light"/>
              <a:buChar char="•"/>
              <a:defRPr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0" descr="Picture 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0572" y="6523693"/>
            <a:ext cx="869562" cy="18898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/>
        </p:nvSpPr>
        <p:spPr>
          <a:xfrm>
            <a:off x="9741232" y="6497382"/>
            <a:ext cx="3072575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10"/>
          <p:cNvCxnSpPr/>
          <p:nvPr/>
        </p:nvCxnSpPr>
        <p:spPr>
          <a:xfrm>
            <a:off x="1363287" y="6355234"/>
            <a:ext cx="10054013" cy="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78" name="Google Shape;78;p10"/>
          <p:cNvCxnSpPr/>
          <p:nvPr/>
        </p:nvCxnSpPr>
        <p:spPr>
          <a:xfrm>
            <a:off x="9695512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Slide">
  <p:cSld name="1_Section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 descr="圖片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9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0" y="68476"/>
            <a:ext cx="11544300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6775" tIns="316775" rIns="316775" bIns="316775" anchor="ctr" anchorCtr="0">
            <a:normAutofit/>
          </a:bodyPr>
          <a:lstStyle>
            <a:lvl1pPr marL="457200" lvl="0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2286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None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43180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buntu Light"/>
              <a:buChar char="•"/>
              <a:defRPr sz="3200"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-16372" y="492910"/>
            <a:ext cx="542224" cy="2782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D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rgbClr val="003D5A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7" name="Google Shape;7;p2"/>
          <p:cNvSpPr/>
          <p:nvPr/>
        </p:nvSpPr>
        <p:spPr>
          <a:xfrm>
            <a:off x="-16372" y="568884"/>
            <a:ext cx="542224" cy="2782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1" y="0"/>
                </a:moveTo>
                <a:lnTo>
                  <a:pt x="21600" y="20"/>
                </a:lnTo>
                <a:lnTo>
                  <a:pt x="14898" y="21600"/>
                </a:lnTo>
                <a:lnTo>
                  <a:pt x="0" y="21592"/>
                </a:lnTo>
                <a:cubicBezTo>
                  <a:pt x="25" y="14179"/>
                  <a:pt x="196" y="7413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003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" descr="Picture 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62219" y="6523543"/>
            <a:ext cx="869567" cy="1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1544056" y="6497382"/>
            <a:ext cx="220128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  <a:defRPr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2"/>
          <p:cNvSpPr txBox="1"/>
          <p:nvPr/>
        </p:nvSpPr>
        <p:spPr>
          <a:xfrm>
            <a:off x="1352881" y="6497382"/>
            <a:ext cx="30725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5A"/>
              </a:buClr>
              <a:buSzPts val="800"/>
              <a:buFont typeface="Open Sans Light"/>
              <a:buNone/>
            </a:pPr>
            <a:r>
              <a:rPr lang="en" sz="800" b="0" i="0" u="none" strike="noStrike" cap="none">
                <a:solidFill>
                  <a:srgbClr val="003D5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2023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2"/>
          <p:cNvCxnSpPr/>
          <p:nvPr/>
        </p:nvCxnSpPr>
        <p:spPr>
          <a:xfrm>
            <a:off x="352127" y="6355234"/>
            <a:ext cx="11512246" cy="1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1307161" y="6508505"/>
            <a:ext cx="1" cy="180001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87;p1">
            <a:extLst>
              <a:ext uri="{FF2B5EF4-FFF2-40B4-BE49-F238E27FC236}">
                <a16:creationId xmlns:a16="http://schemas.microsoft.com/office/drawing/2014/main" id="{E9D968E2-52B6-EDA1-7B06-9E1D82B3B7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454" y="365124"/>
            <a:ext cx="10515600" cy="68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SzPts val="2350"/>
            </a:pPr>
            <a:r>
              <a:rPr lang="en-US" altLang="zh-TW" dirty="0"/>
              <a:t>140W USB-C</a:t>
            </a:r>
            <a:r>
              <a:rPr lang="en-US" altLang="zh-TW" baseline="30000" dirty="0"/>
              <a:t>®</a:t>
            </a:r>
            <a:r>
              <a:rPr lang="en-US" altLang="zh-TW" dirty="0"/>
              <a:t> </a:t>
            </a:r>
            <a:r>
              <a:rPr lang="fr-FR" altLang="zh-TW" dirty="0" err="1"/>
              <a:t>GaN</a:t>
            </a:r>
            <a:r>
              <a:rPr lang="fr-FR" altLang="zh-TW" dirty="0"/>
              <a:t> Power Adapter (4-Port Charger)</a:t>
            </a:r>
            <a:endParaRPr lang="en-US" altLang="zh-TW" dirty="0"/>
          </a:p>
        </p:txBody>
      </p:sp>
      <p:pic>
        <p:nvPicPr>
          <p:cNvPr id="3" name="Google Shape;56;p1">
            <a:extLst>
              <a:ext uri="{FF2B5EF4-FFF2-40B4-BE49-F238E27FC236}">
                <a16:creationId xmlns:a16="http://schemas.microsoft.com/office/drawing/2014/main" id="{EABFA7D8-0077-49F6-B4CA-F8BA2695ED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54" y="5891662"/>
            <a:ext cx="1502099" cy="28102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"/>
          <p:cNvSpPr txBox="1">
            <a:spLocks noGrp="1"/>
          </p:cNvSpPr>
          <p:nvPr>
            <p:ph type="sldNum" idx="12"/>
          </p:nvPr>
        </p:nvSpPr>
        <p:spPr>
          <a:xfrm>
            <a:off x="11573053" y="6497382"/>
            <a:ext cx="162134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Open Sans Light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86" name="Google Shape;186;p1"/>
          <p:cNvSpPr txBox="1">
            <a:spLocks noGrp="1"/>
          </p:cNvSpPr>
          <p:nvPr>
            <p:ph type="body" idx="1"/>
          </p:nvPr>
        </p:nvSpPr>
        <p:spPr>
          <a:xfrm>
            <a:off x="896924" y="1216645"/>
            <a:ext cx="6348534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28600" lvl="0" indent="-228600">
              <a:spcBef>
                <a:spcPts val="0"/>
              </a:spcBef>
              <a:buSzPts val="1300"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140W </a:t>
            </a:r>
            <a:r>
              <a:rPr lang="en-US" sz="1200" b="1" dirty="0" err="1">
                <a:latin typeface="Open Sans"/>
                <a:ea typeface="Open Sans"/>
                <a:cs typeface="Open Sans"/>
                <a:sym typeface="Open Sans"/>
              </a:rPr>
              <a:t>GaN</a:t>
            </a: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 Ultra-Fast Charger</a:t>
            </a:r>
            <a:b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Efficient high-speed power for laptops, tablets, and smartphones.</a:t>
            </a:r>
          </a:p>
          <a:p>
            <a:pPr marL="228600" lvl="0" indent="-228600">
              <a:spcBef>
                <a:spcPts val="0"/>
              </a:spcBef>
              <a:buSzPts val="1300"/>
            </a:pPr>
            <a:endParaRPr lang="en-US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>
              <a:spcBef>
                <a:spcPts val="0"/>
              </a:spcBef>
              <a:buSzPts val="1300"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Broad Compatibility</a:t>
            </a:r>
            <a:br>
              <a:rPr lang="en-US" sz="12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USB-C</a:t>
            </a:r>
            <a:r>
              <a:rPr lang="en-US" altLang="zh-TW" sz="1200" baseline="30000" dirty="0"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Extended Power Range (EPR) PD 3.1 for MacBooks, Windows &amp; ChromeOS laptops, iPhones, iPads, Surface devices, and more.</a:t>
            </a:r>
          </a:p>
          <a:p>
            <a:pPr marL="228600" lvl="0" indent="-228600">
              <a:spcBef>
                <a:spcPts val="0"/>
              </a:spcBef>
              <a:buSzPts val="1300"/>
            </a:pPr>
            <a:endParaRPr lang="en-US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>
              <a:spcBef>
                <a:spcPts val="0"/>
              </a:spcBef>
              <a:buSzPts val="1300"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Dual Laptop Charging</a:t>
            </a:r>
            <a:br>
              <a:rPr lang="en" sz="12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Two ports provide up to 70W each for simultaneous charging.</a:t>
            </a:r>
          </a:p>
          <a:p>
            <a:pPr marL="228600" lvl="0" indent="-228600">
              <a:spcBef>
                <a:spcPts val="0"/>
              </a:spcBef>
              <a:buSzPts val="1300"/>
            </a:pPr>
            <a:endParaRPr lang="en-US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>
              <a:spcBef>
                <a:spcPts val="0"/>
              </a:spcBef>
              <a:buSzPts val="1300"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4-in-1 Charging</a:t>
            </a:r>
            <a:br>
              <a:rPr lang="en" sz="12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Four USB-C</a:t>
            </a:r>
            <a:r>
              <a:rPr lang="en-US" altLang="zh-TW" sz="1200" baseline="30000" dirty="0"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ports share 140W to charge up to four devices simultaneously, delivering balanced power across all four ports.</a:t>
            </a:r>
          </a:p>
          <a:p>
            <a:pPr marL="228600" lvl="0" indent="-228600">
              <a:spcBef>
                <a:spcPts val="0"/>
              </a:spcBef>
              <a:buSzPts val="1300"/>
            </a:pPr>
            <a:endParaRPr lang="en-US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>
              <a:spcBef>
                <a:spcPts val="0"/>
              </a:spcBef>
              <a:buSzPts val="1300"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Portable Design</a:t>
            </a:r>
            <a:br>
              <a:rPr lang="en" sz="12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Compact design with foldable plug.</a:t>
            </a:r>
          </a:p>
          <a:p>
            <a:pPr marL="228600" lvl="0" indent="-228600">
              <a:spcBef>
                <a:spcPts val="0"/>
              </a:spcBef>
              <a:buSzPts val="1300"/>
            </a:pPr>
            <a:endParaRPr lang="en-US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indent="-228600">
              <a:spcBef>
                <a:spcPts val="0"/>
              </a:spcBef>
              <a:buSzPts val="1300"/>
            </a:pPr>
            <a:r>
              <a:rPr lang="en-US" altLang="zh-TW" sz="1200" b="1" dirty="0">
                <a:latin typeface="Open Sans"/>
                <a:ea typeface="Open Sans"/>
                <a:cs typeface="Open Sans"/>
                <a:sym typeface="Open Sans"/>
              </a:rPr>
              <a:t>Trusted Quality</a:t>
            </a:r>
            <a:br>
              <a:rPr lang="en-US" altLang="zh-TW" sz="12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altLang="zh-TW" sz="1200" dirty="0">
                <a:latin typeface="Open Sans"/>
                <a:ea typeface="Open Sans"/>
                <a:cs typeface="Open Sans"/>
                <a:sym typeface="Open Sans"/>
              </a:rPr>
              <a:t>Built to rigorous quality and safety standards, and backed by a 2-year limited warranty.</a:t>
            </a:r>
            <a:endParaRPr lang="en-US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indent="-228600">
              <a:spcBef>
                <a:spcPts val="0"/>
              </a:spcBef>
              <a:buSzPts val="1300"/>
            </a:pPr>
            <a:endParaRPr lang="en-US" altLang="zh-TW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indent="-228600">
              <a:spcBef>
                <a:spcPts val="0"/>
              </a:spcBef>
              <a:buSzPts val="1300"/>
            </a:pPr>
            <a:r>
              <a:rPr lang="en-US" altLang="zh-TW" sz="1200" b="1" dirty="0">
                <a:latin typeface="Open Sans"/>
                <a:ea typeface="Open Sans"/>
                <a:cs typeface="Open Sans"/>
                <a:sym typeface="Open Sans"/>
              </a:rPr>
              <a:t>Cable Sold Separately</a:t>
            </a:r>
            <a:br>
              <a:rPr lang="en-US" altLang="zh-TW" sz="12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altLang="zh-TW" sz="1200" dirty="0">
                <a:latin typeface="Open Sans"/>
                <a:ea typeface="Open Sans"/>
                <a:cs typeface="Open Sans"/>
                <a:sym typeface="Open Sans"/>
              </a:rPr>
              <a:t>Use with an existing USB-C</a:t>
            </a:r>
            <a:r>
              <a:rPr lang="en-US" altLang="zh-TW" sz="1200" baseline="30000" dirty="0"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altLang="zh-TW" sz="1200" dirty="0">
                <a:latin typeface="Open Sans"/>
                <a:ea typeface="Open Sans"/>
                <a:cs typeface="Open Sans"/>
                <a:sym typeface="Open Sans"/>
              </a:rPr>
              <a:t> cable or purchase our USB-IF Certified 6.6ft USB-C</a:t>
            </a:r>
            <a:r>
              <a:rPr lang="en-US" altLang="zh-TW" sz="1200" baseline="30000" dirty="0"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altLang="zh-TW" sz="1200" dirty="0">
                <a:latin typeface="Open Sans"/>
                <a:ea typeface="Open Sans"/>
                <a:cs typeface="Open Sans"/>
                <a:sym typeface="Open Sans"/>
              </a:rPr>
              <a:t> Fast-Charging Cable (K32304WW; sold separately).</a:t>
            </a:r>
          </a:p>
          <a:p>
            <a:pPr marL="228600" lvl="0" indent="-228600">
              <a:spcBef>
                <a:spcPts val="0"/>
              </a:spcBef>
              <a:buSzPts val="1300"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E082F07-6A09-A254-831A-ED4085C7A4DA}"/>
              </a:ext>
            </a:extLst>
          </p:cNvPr>
          <p:cNvSpPr txBox="1"/>
          <p:nvPr/>
        </p:nvSpPr>
        <p:spPr>
          <a:xfrm>
            <a:off x="1021021" y="5878284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K38102NA</a:t>
            </a:r>
            <a:endParaRPr lang="en-US" altLang="zh-TW" sz="1400" b="1" i="0" u="none" strike="noStrike" cap="none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A9CDD41-0FC3-965B-8591-E594EA292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870" y="708001"/>
            <a:ext cx="5213889" cy="347592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F83D390-80D4-7252-7319-89A92D51B3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22358" y="3741738"/>
            <a:ext cx="3950695" cy="25411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3D5A"/>
      </a:dk1>
      <a:lt1>
        <a:srgbClr val="003D5B"/>
      </a:lt1>
      <a:dk2>
        <a:srgbClr val="A7A7A7"/>
      </a:dk2>
      <a:lt2>
        <a:srgbClr val="535353"/>
      </a:lt2>
      <a:accent1>
        <a:srgbClr val="0078AE"/>
      </a:accent1>
      <a:accent2>
        <a:srgbClr val="003D5B"/>
      </a:accent2>
      <a:accent3>
        <a:srgbClr val="0069A7"/>
      </a:accent3>
      <a:accent4>
        <a:srgbClr val="EBEBEB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8AE"/>
      </a:accent1>
      <a:accent2>
        <a:srgbClr val="003D5B"/>
      </a:accent2>
      <a:accent3>
        <a:srgbClr val="0069A7"/>
      </a:accent3>
      <a:accent4>
        <a:srgbClr val="EBEBEB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154</Words>
  <Application>Microsoft Office PowerPoint</Application>
  <PresentationFormat>寬螢幕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Open Sans Light</vt:lpstr>
      <vt:lpstr>Ubuntu Light</vt:lpstr>
      <vt:lpstr>Open Sans</vt:lpstr>
      <vt:lpstr>Open Sans SemiBold</vt:lpstr>
      <vt:lpstr>Ubuntu</vt:lpstr>
      <vt:lpstr>Arial</vt:lpstr>
      <vt:lpstr>Office Theme</vt:lpstr>
      <vt:lpstr>140W USB-C® GaN Power Adapter (4-Port Charger)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Elevated Stand for Surface™</dc:title>
  <dc:creator>Abu_Kao(高志瑋)</dc:creator>
  <cp:lastModifiedBy>Kim Chiu</cp:lastModifiedBy>
  <cp:revision>22</cp:revision>
  <dcterms:modified xsi:type="dcterms:W3CDTF">2026-03-23T09:12:55Z</dcterms:modified>
</cp:coreProperties>
</file>