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Open Sans" panose="020B0606030504020204" pitchFamily="34" charset="0"/>
      <p:regular r:id="rId4"/>
      <p:bold r:id="rId5"/>
      <p:italic r:id="rId6"/>
      <p:boldItalic r:id="rId7"/>
    </p:embeddedFont>
    <p:embeddedFont>
      <p:font typeface="Open Sans Light" panose="020B0306030504020204" pitchFamily="34" charset="0"/>
      <p:regular r:id="rId8"/>
      <p:bold r:id="rId9"/>
      <p:italic r:id="rId10"/>
      <p:boldItalic r:id="rId11"/>
    </p:embeddedFont>
    <p:embeddedFont>
      <p:font typeface="Ubuntu" panose="020B0504030602030204" pitchFamily="34" charset="0"/>
      <p:regular r:id="rId12"/>
      <p:bold r:id="rId13"/>
      <p:italic r:id="rId14"/>
      <p:boldItalic r:id="rId15"/>
    </p:embeddedFont>
    <p:embeddedFont>
      <p:font typeface="Ubuntu Light" panose="020B0304030602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YKZOo4fB5VYHULqxUvDQMBv5s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viewProps" Target="viewProp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Double column content">
  <p:cSld name="Title &amp; Double column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838200" y="1184275"/>
            <a:ext cx="4953000" cy="479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2000"/>
              <a:buChar char="•"/>
              <a:defRPr>
                <a:solidFill>
                  <a:srgbClr val="1B1B1B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800"/>
              <a:buChar char="•"/>
              <a:defRPr>
                <a:solidFill>
                  <a:srgbClr val="1B1B1B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600"/>
              <a:buChar char="•"/>
              <a:defRPr>
                <a:solidFill>
                  <a:srgbClr val="1B1B1B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400"/>
              <a:buChar char="•"/>
              <a:defRPr>
                <a:solidFill>
                  <a:srgbClr val="1B1B1B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200"/>
              <a:buChar char="•"/>
              <a:defRPr>
                <a:solidFill>
                  <a:srgbClr val="1B1B1B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2"/>
          </p:nvPr>
        </p:nvSpPr>
        <p:spPr>
          <a:xfrm>
            <a:off x="6096000" y="1184275"/>
            <a:ext cx="5257800" cy="479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2000"/>
              <a:buChar char="•"/>
              <a:defRPr>
                <a:solidFill>
                  <a:srgbClr val="1B1B1B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800"/>
              <a:buChar char="•"/>
              <a:defRPr>
                <a:solidFill>
                  <a:srgbClr val="1B1B1B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600"/>
              <a:buChar char="•"/>
              <a:defRPr>
                <a:solidFill>
                  <a:srgbClr val="1B1B1B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400"/>
              <a:buChar char="•"/>
              <a:defRPr>
                <a:solidFill>
                  <a:srgbClr val="1B1B1B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200"/>
              <a:buChar char="•"/>
              <a:defRPr>
                <a:solidFill>
                  <a:srgbClr val="1B1B1B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2220" y="6523544"/>
            <a:ext cx="869565" cy="18928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/>
        </p:nvSpPr>
        <p:spPr>
          <a:xfrm>
            <a:off x="1307162" y="6497382"/>
            <a:ext cx="31640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© Kensington. All rights reserved.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Google Shape;18;p3"/>
          <p:cNvCxnSpPr/>
          <p:nvPr/>
        </p:nvCxnSpPr>
        <p:spPr>
          <a:xfrm>
            <a:off x="352128" y="6355234"/>
            <a:ext cx="11512245" cy="0"/>
          </a:xfrm>
          <a:prstGeom prst="straightConnector1">
            <a:avLst/>
          </a:prstGeom>
          <a:noFill/>
          <a:ln w="12700" cap="flat" cmpd="sng">
            <a:solidFill>
              <a:srgbClr val="231F2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9;p3"/>
          <p:cNvCxnSpPr/>
          <p:nvPr/>
        </p:nvCxnSpPr>
        <p:spPr>
          <a:xfrm>
            <a:off x="1307162" y="6508506"/>
            <a:ext cx="0" cy="180000"/>
          </a:xfrm>
          <a:prstGeom prst="straightConnector1">
            <a:avLst/>
          </a:prstGeom>
          <a:noFill/>
          <a:ln w="12700" cap="flat" cmpd="sng">
            <a:solidFill>
              <a:srgbClr val="1B1B1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20;p3"/>
          <p:cNvSpPr txBox="1"/>
          <p:nvPr/>
        </p:nvSpPr>
        <p:spPr>
          <a:xfrm>
            <a:off x="11413456" y="6497382"/>
            <a:ext cx="481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sz="800" b="0" i="0" u="none" strike="noStrike" cap="none">
              <a:solidFill>
                <a:srgbClr val="231F2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lternate section slide">
  <p:cSld name="1_Alternate section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14293" y="2108999"/>
            <a:ext cx="4590814" cy="397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Ubuntu Light"/>
              <a:buNone/>
              <a:defRPr sz="2200" b="0" i="0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1307162" y="6508506"/>
            <a:ext cx="0" cy="180000"/>
          </a:xfrm>
          <a:prstGeom prst="straightConnector1">
            <a:avLst/>
          </a:prstGeom>
          <a:noFill/>
          <a:ln w="12700" cap="flat" cmpd="sng">
            <a:solidFill>
              <a:srgbClr val="1B1B1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2220" y="6523544"/>
            <a:ext cx="869565" cy="18928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/>
          <p:nvPr/>
        </p:nvSpPr>
        <p:spPr>
          <a:xfrm>
            <a:off x="11413456" y="6497382"/>
            <a:ext cx="48132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sz="800" b="0" i="0" u="none" strike="noStrike" cap="none">
              <a:solidFill>
                <a:srgbClr val="231F2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6" name="Google Shape;26;p4"/>
          <p:cNvSpPr txBox="1"/>
          <p:nvPr/>
        </p:nvSpPr>
        <p:spPr>
          <a:xfrm>
            <a:off x="1307162" y="6497382"/>
            <a:ext cx="31640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2025 Kensington. All rights reserved.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-16372" y="2162049"/>
            <a:ext cx="542224" cy="278232"/>
          </a:xfrm>
          <a:custGeom>
            <a:avLst/>
            <a:gdLst/>
            <a:ahLst/>
            <a:cxnLst/>
            <a:rect l="l" t="t" r="r" b="b"/>
            <a:pathLst>
              <a:path w="542224" h="278232" extrusionOk="0">
                <a:moveTo>
                  <a:pt x="5560" y="0"/>
                </a:moveTo>
                <a:lnTo>
                  <a:pt x="542224" y="254"/>
                </a:lnTo>
                <a:lnTo>
                  <a:pt x="373974" y="278232"/>
                </a:lnTo>
                <a:lnTo>
                  <a:pt x="0" y="278132"/>
                </a:lnTo>
                <a:cubicBezTo>
                  <a:pt x="629" y="182642"/>
                  <a:pt x="4931" y="95490"/>
                  <a:pt x="5560" y="0"/>
                </a:cubicBezTo>
                <a:close/>
              </a:path>
            </a:pathLst>
          </a:custGeom>
          <a:solidFill>
            <a:srgbClr val="0078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28" name="Google Shape;28;p4"/>
          <p:cNvCxnSpPr/>
          <p:nvPr/>
        </p:nvCxnSpPr>
        <p:spPr>
          <a:xfrm>
            <a:off x="352128" y="6355234"/>
            <a:ext cx="11512245" cy="0"/>
          </a:xfrm>
          <a:prstGeom prst="straightConnector1">
            <a:avLst/>
          </a:prstGeom>
          <a:noFill/>
          <a:ln w="12700" cap="flat" cmpd="sng">
            <a:solidFill>
              <a:srgbClr val="231F2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14293" y="2662028"/>
            <a:ext cx="4590808" cy="306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2000"/>
              <a:buChar char="•"/>
              <a:defRPr>
                <a:solidFill>
                  <a:srgbClr val="1B1B1B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800"/>
              <a:buChar char="•"/>
              <a:defRPr>
                <a:solidFill>
                  <a:srgbClr val="1B1B1B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600"/>
              <a:buChar char="•"/>
              <a:defRPr b="0" i="0">
                <a:solidFill>
                  <a:srgbClr val="1B1B1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400"/>
              <a:buChar char="•"/>
              <a:defRPr b="0" i="0">
                <a:solidFill>
                  <a:srgbClr val="1B1B1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200"/>
              <a:buChar char="•"/>
              <a:defRPr b="0" i="0">
                <a:solidFill>
                  <a:srgbClr val="1B1B1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>
            <a:spLocks noGrp="1"/>
          </p:cNvSpPr>
          <p:nvPr>
            <p:ph type="pic" idx="2"/>
          </p:nvPr>
        </p:nvSpPr>
        <p:spPr>
          <a:xfrm>
            <a:off x="5566394" y="658259"/>
            <a:ext cx="5947738" cy="506519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4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title">
  <p:cSld name="Blank with 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85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 Light"/>
              <a:buNone/>
              <a:defRPr sz="3200" b="0" i="0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-16372" y="568885"/>
            <a:ext cx="542224" cy="278232"/>
          </a:xfrm>
          <a:custGeom>
            <a:avLst/>
            <a:gdLst/>
            <a:ahLst/>
            <a:cxnLst/>
            <a:rect l="l" t="t" r="r" b="b"/>
            <a:pathLst>
              <a:path w="542224" h="278232" extrusionOk="0">
                <a:moveTo>
                  <a:pt x="5560" y="0"/>
                </a:moveTo>
                <a:lnTo>
                  <a:pt x="542224" y="254"/>
                </a:lnTo>
                <a:lnTo>
                  <a:pt x="373974" y="278232"/>
                </a:lnTo>
                <a:lnTo>
                  <a:pt x="0" y="278132"/>
                </a:lnTo>
                <a:cubicBezTo>
                  <a:pt x="629" y="182642"/>
                  <a:pt x="4931" y="95490"/>
                  <a:pt x="5560" y="0"/>
                </a:cubicBezTo>
                <a:close/>
              </a:path>
            </a:pathLst>
          </a:custGeom>
          <a:solidFill>
            <a:srgbClr val="0078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4" name="Google Shape;3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2220" y="6523544"/>
            <a:ext cx="869565" cy="18928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/>
          <p:nvPr/>
        </p:nvSpPr>
        <p:spPr>
          <a:xfrm>
            <a:off x="11413456" y="6497382"/>
            <a:ext cx="48132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sz="800" b="0" i="0" u="none" strike="noStrike" cap="none">
              <a:solidFill>
                <a:srgbClr val="231F2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6" name="Google Shape;36;p5"/>
          <p:cNvSpPr txBox="1"/>
          <p:nvPr/>
        </p:nvSpPr>
        <p:spPr>
          <a:xfrm>
            <a:off x="1307162" y="6497382"/>
            <a:ext cx="31640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2025 Kensington. All rights reserved.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" name="Google Shape;37;p5"/>
          <p:cNvCxnSpPr/>
          <p:nvPr/>
        </p:nvCxnSpPr>
        <p:spPr>
          <a:xfrm>
            <a:off x="352128" y="6355234"/>
            <a:ext cx="11512245" cy="0"/>
          </a:xfrm>
          <a:prstGeom prst="straightConnector1">
            <a:avLst/>
          </a:prstGeom>
          <a:noFill/>
          <a:ln w="12700" cap="flat" cmpd="sng">
            <a:solidFill>
              <a:srgbClr val="231F2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" name="Google Shape;38;p5"/>
          <p:cNvCxnSpPr/>
          <p:nvPr/>
        </p:nvCxnSpPr>
        <p:spPr>
          <a:xfrm>
            <a:off x="1307162" y="6508506"/>
            <a:ext cx="0" cy="180000"/>
          </a:xfrm>
          <a:prstGeom prst="straightConnector1">
            <a:avLst/>
          </a:prstGeom>
          <a:noFill/>
          <a:ln w="12700" cap="flat" cmpd="sng">
            <a:solidFill>
              <a:srgbClr val="1B1B1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ingle column content">
  <p:cSld name="Title &amp; Single column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8200" y="1184275"/>
            <a:ext cx="10515600" cy="479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2000"/>
              <a:buChar char="•"/>
              <a:defRPr>
                <a:solidFill>
                  <a:srgbClr val="1B1B1B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800"/>
              <a:buChar char="•"/>
              <a:defRPr>
                <a:solidFill>
                  <a:srgbClr val="1B1B1B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600"/>
              <a:buChar char="•"/>
              <a:defRPr b="0" i="0">
                <a:solidFill>
                  <a:srgbClr val="1B1B1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400"/>
              <a:buChar char="•"/>
              <a:defRPr b="0" i="0">
                <a:solidFill>
                  <a:srgbClr val="1B1B1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200"/>
              <a:buChar char="•"/>
              <a:defRPr b="0" i="0">
                <a:solidFill>
                  <a:srgbClr val="1B1B1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85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8AE"/>
              </a:buClr>
              <a:buSzPts val="3200"/>
              <a:buFont typeface="Ubuntu Light"/>
              <a:buNone/>
              <a:defRPr sz="3200" b="0" i="0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2220" y="6523544"/>
            <a:ext cx="869565" cy="189282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/>
          <p:nvPr/>
        </p:nvSpPr>
        <p:spPr>
          <a:xfrm>
            <a:off x="11413456" y="6497382"/>
            <a:ext cx="48132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sz="800" b="0" i="0" u="none" strike="noStrike" cap="none">
              <a:solidFill>
                <a:srgbClr val="231F2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4" name="Google Shape;44;p6"/>
          <p:cNvSpPr txBox="1"/>
          <p:nvPr/>
        </p:nvSpPr>
        <p:spPr>
          <a:xfrm>
            <a:off x="1307162" y="6497382"/>
            <a:ext cx="31640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2025 Kensington. All rights reserved.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-16372" y="568885"/>
            <a:ext cx="542224" cy="278232"/>
          </a:xfrm>
          <a:custGeom>
            <a:avLst/>
            <a:gdLst/>
            <a:ahLst/>
            <a:cxnLst/>
            <a:rect l="l" t="t" r="r" b="b"/>
            <a:pathLst>
              <a:path w="542224" h="278232" extrusionOk="0">
                <a:moveTo>
                  <a:pt x="5560" y="0"/>
                </a:moveTo>
                <a:lnTo>
                  <a:pt x="542224" y="254"/>
                </a:lnTo>
                <a:lnTo>
                  <a:pt x="373974" y="278232"/>
                </a:lnTo>
                <a:lnTo>
                  <a:pt x="0" y="278132"/>
                </a:lnTo>
                <a:cubicBezTo>
                  <a:pt x="629" y="182642"/>
                  <a:pt x="4931" y="95490"/>
                  <a:pt x="5560" y="0"/>
                </a:cubicBezTo>
                <a:close/>
              </a:path>
            </a:pathLst>
          </a:custGeom>
          <a:solidFill>
            <a:srgbClr val="0078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46" name="Google Shape;46;p6"/>
          <p:cNvCxnSpPr/>
          <p:nvPr/>
        </p:nvCxnSpPr>
        <p:spPr>
          <a:xfrm>
            <a:off x="352128" y="6355234"/>
            <a:ext cx="11512245" cy="0"/>
          </a:xfrm>
          <a:prstGeom prst="straightConnector1">
            <a:avLst/>
          </a:prstGeom>
          <a:noFill/>
          <a:ln w="12700" cap="flat" cmpd="sng">
            <a:solidFill>
              <a:srgbClr val="231F2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" name="Google Shape;47;p6"/>
          <p:cNvCxnSpPr/>
          <p:nvPr/>
        </p:nvCxnSpPr>
        <p:spPr>
          <a:xfrm>
            <a:off x="1307162" y="6508506"/>
            <a:ext cx="0" cy="180000"/>
          </a:xfrm>
          <a:prstGeom prst="straightConnector1">
            <a:avLst/>
          </a:prstGeom>
          <a:noFill/>
          <a:ln w="12700" cap="flat" cmpd="sng">
            <a:solidFill>
              <a:srgbClr val="1B1B1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85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 Light"/>
              <a:buNone/>
              <a:defRPr sz="3200" b="0" i="0" u="none" strike="noStrike" cap="none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838200" y="141619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B1B1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B1B1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B1B1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B1B1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B1B1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B1B1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B1B1B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1B1B1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6372" y="535350"/>
            <a:ext cx="542224" cy="278232"/>
          </a:xfrm>
          <a:custGeom>
            <a:avLst/>
            <a:gdLst/>
            <a:ahLst/>
            <a:cxnLst/>
            <a:rect l="l" t="t" r="r" b="b"/>
            <a:pathLst>
              <a:path w="542224" h="278232" extrusionOk="0">
                <a:moveTo>
                  <a:pt x="5560" y="0"/>
                </a:moveTo>
                <a:lnTo>
                  <a:pt x="542224" y="254"/>
                </a:lnTo>
                <a:lnTo>
                  <a:pt x="373974" y="278232"/>
                </a:lnTo>
                <a:lnTo>
                  <a:pt x="0" y="278132"/>
                </a:lnTo>
                <a:cubicBezTo>
                  <a:pt x="629" y="182642"/>
                  <a:pt x="4931" y="95490"/>
                  <a:pt x="5560" y="0"/>
                </a:cubicBezTo>
                <a:close/>
              </a:path>
            </a:pathLst>
          </a:custGeom>
          <a:solidFill>
            <a:srgbClr val="0078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>
            <a:spLocks noGrp="1"/>
          </p:cNvSpPr>
          <p:nvPr>
            <p:ph type="body" idx="2"/>
          </p:nvPr>
        </p:nvSpPr>
        <p:spPr>
          <a:xfrm>
            <a:off x="811100" y="1423100"/>
            <a:ext cx="610650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1100"/>
              <a:buChar char="•"/>
            </a:pPr>
            <a:r>
              <a:rPr lang="en-US" sz="1100" b="1"/>
              <a:t>Ergonomist-Approved 60° Vertical Design</a:t>
            </a:r>
            <a:r>
              <a:rPr lang="en-US" sz="1100"/>
              <a:t>  </a:t>
            </a:r>
            <a:br>
              <a:rPr lang="en-US" sz="1100"/>
            </a:br>
            <a:r>
              <a:rPr lang="en-US" sz="1100"/>
              <a:t>Contoured shape is designed to support more natural wrist and thumb positioning.</a:t>
            </a:r>
            <a:endParaRPr sz="110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1100"/>
              <a:buChar char="•"/>
            </a:pPr>
            <a:r>
              <a:rPr lang="en-US" sz="1100" b="1"/>
              <a:t>Plug &amp; Play Wired Connection</a:t>
            </a:r>
            <a:r>
              <a:rPr lang="en-US" sz="1100"/>
              <a:t> </a:t>
            </a:r>
            <a:br>
              <a:rPr lang="en-US" sz="1100"/>
            </a:br>
            <a:r>
              <a:rPr lang="en-US" sz="1100"/>
              <a:t>Wired USB-C</a:t>
            </a:r>
            <a:r>
              <a:rPr lang="en-US" sz="1100" baseline="30000"/>
              <a:t>®</a:t>
            </a:r>
            <a:r>
              <a:rPr lang="en-US" sz="1100"/>
              <a:t> connection with USB-A adapter delivers reliable performance.</a:t>
            </a:r>
            <a:endParaRPr sz="110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1100"/>
              <a:buChar char="•"/>
            </a:pPr>
            <a:r>
              <a:rPr lang="en-US" sz="1100" b="1"/>
              <a:t>Metal 4D Scroll Wheel</a:t>
            </a:r>
            <a:r>
              <a:rPr lang="en-US" sz="1100"/>
              <a:t>  </a:t>
            </a:r>
            <a:br>
              <a:rPr lang="en-US" sz="1100"/>
            </a:br>
            <a:r>
              <a:rPr lang="en-US" sz="1100">
                <a:solidFill>
                  <a:srgbClr val="222222"/>
                </a:solidFill>
              </a:rPr>
              <a:t>Supports smooth vertical scrolling and </a:t>
            </a: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</a:rPr>
              <a:t>side-to-side</a:t>
            </a:r>
            <a:r>
              <a:rPr lang="en-US" sz="1100">
                <a:solidFill>
                  <a:srgbClr val="222222"/>
                </a:solidFill>
              </a:rPr>
              <a:t> navigation with a simple tilt.</a:t>
            </a:r>
            <a:endParaRPr sz="1100">
              <a:solidFill>
                <a:srgbClr val="222222"/>
              </a:solidFill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1100"/>
              <a:buChar char="•"/>
            </a:pPr>
            <a:r>
              <a:rPr lang="en-US" sz="1100" b="1"/>
              <a:t>High-Precision Optical Tracking</a:t>
            </a:r>
            <a:r>
              <a:rPr lang="en-US" sz="1100"/>
              <a:t>  </a:t>
            </a:r>
            <a:br>
              <a:rPr lang="en-US" sz="1100"/>
            </a:br>
            <a:r>
              <a:rPr lang="en-US" sz="1100"/>
              <a:t>A </a:t>
            </a: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</a:rPr>
              <a:t>high-precision</a:t>
            </a:r>
            <a:r>
              <a:rPr lang="en-US" sz="1100"/>
              <a:t> optical sensor paired with a 34mm </a:t>
            </a: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</a:rPr>
              <a:t>thumb-operated</a:t>
            </a:r>
            <a:r>
              <a:rPr lang="en-US" sz="1100"/>
              <a:t> trackball delivers smooth, accurate cursor control and four DPI settings (400–1600).</a:t>
            </a:r>
            <a:endParaRPr sz="110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1100"/>
              <a:buChar char="•"/>
            </a:pPr>
            <a:r>
              <a:rPr lang="en-US" sz="1100" b="1"/>
              <a:t>9 Programmable Buttons</a:t>
            </a:r>
            <a:r>
              <a:rPr lang="en-US" sz="1100"/>
              <a:t>  </a:t>
            </a:r>
            <a:br>
              <a:rPr lang="en-US" sz="1100"/>
            </a:br>
            <a:r>
              <a:rPr lang="en-US" sz="1100"/>
              <a:t>Customize shortcuts (via Kensington Konnect™) for one-touch access to your most-used commands.</a:t>
            </a:r>
            <a:endParaRPr sz="110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1100"/>
              <a:buChar char="•"/>
            </a:pPr>
            <a:r>
              <a:rPr lang="en-US" sz="1100" b="1"/>
              <a:t>Easy-Clean Design</a:t>
            </a:r>
            <a:r>
              <a:rPr lang="en-US" sz="1100"/>
              <a:t>  </a:t>
            </a:r>
            <a:br>
              <a:rPr lang="en-US" sz="1100"/>
            </a:br>
            <a:r>
              <a:rPr lang="en-US" sz="1100"/>
              <a:t>Patented push-button trackball ejection—easily remove the ball for cleaning and </a:t>
            </a:r>
            <a:br>
              <a:rPr lang="en-US" sz="1100"/>
            </a:br>
            <a:r>
              <a:rPr lang="en-US" sz="1100"/>
              <a:t>maintenance.</a:t>
            </a:r>
            <a:endParaRPr sz="110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1100"/>
              <a:buChar char="•"/>
            </a:pPr>
            <a:r>
              <a:rPr lang="en-US" sz="1100" b="1">
                <a:solidFill>
                  <a:srgbClr val="222222"/>
                </a:solidFill>
                <a:highlight>
                  <a:srgbClr val="FFFFFF"/>
                </a:highlight>
              </a:rPr>
              <a:t>Kensington Quality and Red Dot Winner</a:t>
            </a:r>
            <a:br>
              <a:rPr lang="en-US" sz="1100"/>
            </a:br>
            <a:r>
              <a:rPr lang="en-US" sz="1100"/>
              <a:t>Built to Kensington’s professional-grade standards and supported with a 3-year limited warranty.</a:t>
            </a:r>
            <a:endParaRPr sz="1100"/>
          </a:p>
        </p:txBody>
      </p:sp>
      <p:pic>
        <p:nvPicPr>
          <p:cNvPr id="54" name="Google Shape;54;p1" title="ke-72170-v1-ww 1.png"/>
          <p:cNvPicPr preferRelativeResize="0"/>
          <p:nvPr/>
        </p:nvPicPr>
        <p:blipFill rotWithShape="1">
          <a:blip r:embed="rId3">
            <a:alphaModFix/>
          </a:blip>
          <a:srcRect l="2960" t="-10610" r="15726" b="-10091"/>
          <a:stretch/>
        </p:blipFill>
        <p:spPr>
          <a:xfrm>
            <a:off x="7007475" y="1440825"/>
            <a:ext cx="5077975" cy="502395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>
            <a:spLocks noGrp="1"/>
          </p:cNvSpPr>
          <p:nvPr>
            <p:ph type="title" idx="4294967295"/>
          </p:nvPr>
        </p:nvSpPr>
        <p:spPr>
          <a:xfrm>
            <a:off x="741305" y="445806"/>
            <a:ext cx="10515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 Light"/>
              <a:buNone/>
            </a:pPr>
            <a:r>
              <a:rPr lang="en-US"/>
              <a:t>Pro Fit™ Ergo TB675 Vertical Wired Trackball</a:t>
            </a:r>
            <a:endParaRPr/>
          </a:p>
        </p:txBody>
      </p:sp>
      <p:sp>
        <p:nvSpPr>
          <p:cNvPr id="56" name="Google Shape;56;p1"/>
          <p:cNvSpPr/>
          <p:nvPr/>
        </p:nvSpPr>
        <p:spPr>
          <a:xfrm>
            <a:off x="601358" y="5895194"/>
            <a:ext cx="1500923" cy="279296"/>
          </a:xfrm>
          <a:custGeom>
            <a:avLst/>
            <a:gdLst/>
            <a:ahLst/>
            <a:cxnLst/>
            <a:rect l="l" t="t" r="r" b="b"/>
            <a:pathLst>
              <a:path w="1519922" h="280700" extrusionOk="0">
                <a:moveTo>
                  <a:pt x="0" y="0"/>
                </a:moveTo>
                <a:lnTo>
                  <a:pt x="1519922" y="0"/>
                </a:lnTo>
                <a:lnTo>
                  <a:pt x="1351672" y="277978"/>
                </a:lnTo>
                <a:lnTo>
                  <a:pt x="0" y="280700"/>
                </a:lnTo>
                <a:lnTo>
                  <a:pt x="0" y="0"/>
                </a:lnTo>
                <a:close/>
              </a:path>
            </a:pathLst>
          </a:custGeom>
          <a:solidFill>
            <a:srgbClr val="0078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03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547681" y="5866690"/>
            <a:ext cx="1554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03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K7217</a:t>
            </a:r>
            <a:r>
              <a:rPr lang="en-US" b="1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</a:t>
            </a:r>
            <a:r>
              <a:rPr lang="en-US" sz="1400" b="1" i="0" u="none" strike="noStrike" cap="none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WWMY</a:t>
            </a:r>
            <a:endParaRPr sz="1400" b="1" i="0" u="none" strike="noStrike" cap="none" dirty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8" name="Google Shape;58;p1" title="PD2026_RD_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9450" y="244850"/>
            <a:ext cx="2418426" cy="139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Kensington_Color_Scheme">
      <a:dk1>
        <a:srgbClr val="003D5A"/>
      </a:dk1>
      <a:lt1>
        <a:srgbClr val="FFFFFF"/>
      </a:lt1>
      <a:dk2>
        <a:srgbClr val="F7F8F7"/>
      </a:dk2>
      <a:lt2>
        <a:srgbClr val="00D1FE"/>
      </a:lt2>
      <a:accent1>
        <a:srgbClr val="0078AE"/>
      </a:accent1>
      <a:accent2>
        <a:srgbClr val="003D5B"/>
      </a:accent2>
      <a:accent3>
        <a:srgbClr val="0069A7"/>
      </a:accent3>
      <a:accent4>
        <a:srgbClr val="EBEBEB"/>
      </a:accent4>
      <a:accent5>
        <a:srgbClr val="5B9BD5"/>
      </a:accent5>
      <a:accent6>
        <a:srgbClr val="70AD47"/>
      </a:accent6>
      <a:hlink>
        <a:srgbClr val="0078AD"/>
      </a:hlink>
      <a:folHlink>
        <a:srgbClr val="7171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Office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Open Sans Light</vt:lpstr>
      <vt:lpstr>Arial</vt:lpstr>
      <vt:lpstr>Ubuntu Light</vt:lpstr>
      <vt:lpstr>Ubuntu</vt:lpstr>
      <vt:lpstr>Open Sans</vt:lpstr>
      <vt:lpstr>Office Theme</vt:lpstr>
      <vt:lpstr>Pro Fit™ Ergo TB675 Vertical Wired Trackball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Turpie, Amy</cp:lastModifiedBy>
  <cp:revision>1</cp:revision>
  <dcterms:created xsi:type="dcterms:W3CDTF">2019-01-22T23:39:09Z</dcterms:created>
  <dcterms:modified xsi:type="dcterms:W3CDTF">2026-05-20T17:44:37Z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0x0101003FA9F78E27CC4243AFEBF67C86781654</vt:lpwstr>
  </property>
</Properties>
</file>