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6858000" cx="12192000"/>
  <p:notesSz cx="6858000" cy="9144000"/>
  <p:embeddedFontLst>
    <p:embeddedFont>
      <p:font typeface="Ubuntu Light"/>
      <p:regular r:id="rId7"/>
      <p:bold r:id="rId8"/>
      <p:italic r:id="rId9"/>
      <p:boldItalic r:id="rId10"/>
    </p:embeddedFont>
    <p:embeddedFont>
      <p:font typeface="Ubuntu"/>
      <p:regular r:id="rId11"/>
      <p:bold r:id="rId12"/>
      <p:italic r:id="rId13"/>
      <p:boldItalic r:id="rId14"/>
    </p:embeddedFont>
    <p:embeddedFont>
      <p:font typeface="Open Sans SemiBold"/>
      <p:regular r:id="rId15"/>
      <p:bold r:id="rId16"/>
      <p:italic r:id="rId17"/>
      <p:boldItalic r:id="rId18"/>
    </p:embeddedFont>
    <p:embeddedFont>
      <p:font typeface="Open Sans Light"/>
      <p:regular r:id="rId19"/>
      <p:bold r:id="rId20"/>
      <p:italic r:id="rId21"/>
      <p:boldItalic r:id="rId22"/>
    </p:embeddedFont>
    <p:embeddedFont>
      <p:font typeface="Open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gN0IZ+UdJEId6zH8ZIbUbrW0bh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bold.fntdata"/><Relationship Id="rId22" Type="http://schemas.openxmlformats.org/officeDocument/2006/relationships/font" Target="fonts/OpenSansLight-boldItalic.fntdata"/><Relationship Id="rId21" Type="http://schemas.openxmlformats.org/officeDocument/2006/relationships/font" Target="fonts/OpenSansLight-italic.fntdata"/><Relationship Id="rId24" Type="http://schemas.openxmlformats.org/officeDocument/2006/relationships/font" Target="fonts/OpenSans-bold.fntdata"/><Relationship Id="rId23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UbuntuLight-italic.fntdata"/><Relationship Id="rId26" Type="http://schemas.openxmlformats.org/officeDocument/2006/relationships/font" Target="fonts/OpenSans-boldItalic.fntdata"/><Relationship Id="rId25" Type="http://schemas.openxmlformats.org/officeDocument/2006/relationships/font" Target="fonts/OpenSans-italic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UbuntuLight-regular.fntdata"/><Relationship Id="rId8" Type="http://schemas.openxmlformats.org/officeDocument/2006/relationships/font" Target="fonts/UbuntuLight-bold.fntdata"/><Relationship Id="rId11" Type="http://schemas.openxmlformats.org/officeDocument/2006/relationships/font" Target="fonts/Ubuntu-regular.fntdata"/><Relationship Id="rId10" Type="http://schemas.openxmlformats.org/officeDocument/2006/relationships/font" Target="fonts/UbuntuLight-boldItalic.fntdata"/><Relationship Id="rId13" Type="http://schemas.openxmlformats.org/officeDocument/2006/relationships/font" Target="fonts/Ubuntu-italic.fntdata"/><Relationship Id="rId12" Type="http://schemas.openxmlformats.org/officeDocument/2006/relationships/font" Target="fonts/Ubuntu-bold.fntdata"/><Relationship Id="rId15" Type="http://schemas.openxmlformats.org/officeDocument/2006/relationships/font" Target="fonts/OpenSansSemiBold-regular.fntdata"/><Relationship Id="rId14" Type="http://schemas.openxmlformats.org/officeDocument/2006/relationships/font" Target="fonts/Ubuntu-boldItalic.fntdata"/><Relationship Id="rId17" Type="http://schemas.openxmlformats.org/officeDocument/2006/relationships/font" Target="fonts/OpenSansSemiBold-italic.fntdata"/><Relationship Id="rId16" Type="http://schemas.openxmlformats.org/officeDocument/2006/relationships/font" Target="fonts/OpenSansSemiBold-bold.fntdata"/><Relationship Id="rId19" Type="http://schemas.openxmlformats.org/officeDocument/2006/relationships/font" Target="fonts/OpenSansLight-regular.fntdata"/><Relationship Id="rId18" Type="http://schemas.openxmlformats.org/officeDocument/2006/relationships/font" Target="fonts/OpenSansSemiBold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" name="Google Shape;4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ingle column content">
  <p:cSld name="Title &amp; Single column content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7"/>
          <p:cNvSpPr txBox="1"/>
          <p:nvPr>
            <p:ph idx="1" type="body"/>
          </p:nvPr>
        </p:nvSpPr>
        <p:spPr>
          <a:xfrm>
            <a:off x="838200" y="2041780"/>
            <a:ext cx="10515600" cy="40745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27"/>
          <p:cNvSpPr txBox="1"/>
          <p:nvPr>
            <p:ph type="title"/>
          </p:nvPr>
        </p:nvSpPr>
        <p:spPr>
          <a:xfrm>
            <a:off x="838200" y="1222629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8AE"/>
              </a:buClr>
              <a:buSzPts val="3200"/>
              <a:buFont typeface="Ubuntu Light"/>
              <a:buNone/>
              <a:defRPr b="0" i="0" sz="3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3" name="Google Shape;13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7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5" name="Google Shape;15;p27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© Kensington. All rights reserved.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" name="Google Shape;16;p27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" name="Google Shape;17;p27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Double column content">
  <p:cSld name="Title &amp; Double column conten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838200" y="1184275"/>
            <a:ext cx="49530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>
                <a:solidFill>
                  <a:srgbClr val="1B1B1B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>
                <a:solidFill>
                  <a:srgbClr val="1B1B1B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>
                <a:solidFill>
                  <a:srgbClr val="1B1B1B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8"/>
          <p:cNvSpPr txBox="1"/>
          <p:nvPr>
            <p:ph idx="2" type="body"/>
          </p:nvPr>
        </p:nvSpPr>
        <p:spPr>
          <a:xfrm>
            <a:off x="6096000" y="1184275"/>
            <a:ext cx="52578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>
                <a:solidFill>
                  <a:srgbClr val="1B1B1B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>
                <a:solidFill>
                  <a:srgbClr val="1B1B1B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>
                <a:solidFill>
                  <a:srgbClr val="1B1B1B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1" name="Google Shape;21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8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3" name="Google Shape;23;p28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© Kensington. All rights reserved.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" name="Google Shape;24;p28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5" name="Google Shape;25;p28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Alternate section slide">
  <p:cSld name="1_Alternate section slid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9"/>
          <p:cNvSpPr txBox="1"/>
          <p:nvPr>
            <p:ph type="title"/>
          </p:nvPr>
        </p:nvSpPr>
        <p:spPr>
          <a:xfrm>
            <a:off x="714293" y="2108999"/>
            <a:ext cx="4590814" cy="397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 Light"/>
              <a:buNone/>
              <a:defRPr b="0" i="0" sz="2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8" name="Google Shape;28;p29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9" name="Google Shape;29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9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1" name="Google Shape;31;p29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© Kensington. All rights reserved.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29"/>
          <p:cNvSpPr/>
          <p:nvPr/>
        </p:nvSpPr>
        <p:spPr>
          <a:xfrm>
            <a:off x="-16372" y="2162049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33" name="Google Shape;33;p29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4" name="Google Shape;34;p29"/>
          <p:cNvSpPr txBox="1"/>
          <p:nvPr>
            <p:ph idx="1" type="body"/>
          </p:nvPr>
        </p:nvSpPr>
        <p:spPr>
          <a:xfrm>
            <a:off x="714293" y="2662028"/>
            <a:ext cx="4590808" cy="3061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29"/>
          <p:cNvSpPr/>
          <p:nvPr>
            <p:ph idx="2" type="pic"/>
          </p:nvPr>
        </p:nvSpPr>
        <p:spPr>
          <a:xfrm>
            <a:off x="5566394" y="658259"/>
            <a:ext cx="5947738" cy="506519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74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title">
  <p:cSld name="Blank with title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0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  <a:defRPr b="0" i="0" sz="3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/>
          <p:nvPr/>
        </p:nvSpPr>
        <p:spPr>
          <a:xfrm>
            <a:off x="-16372" y="568885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9" name="Google Shape;39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30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1" name="Google Shape;41;p30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© Kensington. All rights reserved.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" name="Google Shape;42;p30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3" name="Google Shape;43;p30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6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  <a:defRPr b="0" i="0" sz="3200" u="none" cap="none" strike="noStrike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6"/>
          <p:cNvSpPr txBox="1"/>
          <p:nvPr>
            <p:ph idx="1" type="body"/>
          </p:nvPr>
        </p:nvSpPr>
        <p:spPr>
          <a:xfrm>
            <a:off x="838200" y="141619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6"/>
          <p:cNvSpPr/>
          <p:nvPr/>
        </p:nvSpPr>
        <p:spPr>
          <a:xfrm>
            <a:off x="0" y="391546"/>
            <a:ext cx="4487527" cy="624062"/>
          </a:xfrm>
          <a:custGeom>
            <a:rect b="b" l="l" r="r" t="t"/>
            <a:pathLst>
              <a:path extrusionOk="0" h="277978" w="1998894">
                <a:moveTo>
                  <a:pt x="0" y="0"/>
                </a:moveTo>
                <a:lnTo>
                  <a:pt x="1998894" y="0"/>
                </a:lnTo>
                <a:lnTo>
                  <a:pt x="1830644" y="277978"/>
                </a:lnTo>
                <a:lnTo>
                  <a:pt x="0" y="277978"/>
                </a:lnTo>
                <a:lnTo>
                  <a:pt x="0" y="0"/>
                </a:lnTo>
                <a:close/>
              </a:path>
            </a:pathLst>
          </a:custGeom>
          <a:solidFill>
            <a:srgbClr val="0078AE"/>
          </a:solidFill>
          <a:ln cap="flat" cmpd="sng" w="9525">
            <a:solidFill>
              <a:srgbClr val="0078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" name="Google Shape;9;p26"/>
          <p:cNvSpPr txBox="1"/>
          <p:nvPr/>
        </p:nvSpPr>
        <p:spPr>
          <a:xfrm>
            <a:off x="232780" y="534300"/>
            <a:ext cx="425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i="0" lang="en" sz="1600" u="none" cap="none" strike="noStrike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post-consumer recycled</a:t>
            </a:r>
            <a:endParaRPr i="0" sz="1400" u="none" cap="none" strike="noStrike">
              <a:solidFill>
                <a:srgbClr val="000000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"/>
          <p:cNvSpPr txBox="1"/>
          <p:nvPr>
            <p:ph idx="1" type="body"/>
          </p:nvPr>
        </p:nvSpPr>
        <p:spPr>
          <a:xfrm>
            <a:off x="573654" y="1791534"/>
            <a:ext cx="5434500" cy="37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</a:pPr>
            <a:r>
              <a:rPr b="1" lang="en" sz="1050"/>
              <a:t>Scissor-Switch Keys for Quiet, Responsive Typing</a:t>
            </a:r>
            <a:r>
              <a:rPr b="1" lang="en" sz="1050"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" sz="1050"/>
              <a:t>The scissor-switch keys provide a quiet and responsive feel, perfect for shared spaces. Designed for comfort, these keys reduce fatigue and ensure smooth, accurate typing.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</a:pPr>
            <a:r>
              <a:rPr b="1" lang="en" sz="1050"/>
              <a:t>16 Programmable Keys + Copilot Key + Function Lock for Enhanced Productivity</a:t>
            </a:r>
            <a:r>
              <a:rPr b="1" lang="en" sz="1050"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" sz="1050"/>
              <a:t>Tailor your keyboard to optimize workflows for complex tasks with 16 programmable keys, a dedicated Copilot AI key*, and Function Lock. Quickly access macros and key commands to support effortless multitasking.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</a:pPr>
            <a:r>
              <a:rPr b="1" lang="en" sz="1050"/>
              <a:t>Secure Multi-Device Connectivity</a:t>
            </a:r>
            <a:r>
              <a:rPr b="1" lang="en" sz="1050"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" sz="1050"/>
              <a:t>Connect up to 4 devices: </a:t>
            </a:r>
            <a:r>
              <a:rPr lang="en" sz="10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3 x Bluetooth</a:t>
            </a:r>
            <a:r>
              <a:rPr baseline="30000" lang="en" sz="1050"/>
              <a:t>®</a:t>
            </a:r>
            <a:r>
              <a:rPr lang="en" sz="10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5.4 and 1 x 2.4GHz USB-A receiver</a:t>
            </a:r>
            <a:r>
              <a:rPr lang="en" sz="1050"/>
              <a:t>, featuring 128-bit AES encryption and a 10m range.</a:t>
            </a:r>
            <a:endParaRPr sz="1050"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</a:pPr>
            <a:r>
              <a:rPr b="1" lang="en" sz="1050"/>
              <a:t>Rechargeable 500mAh Battery</a:t>
            </a:r>
            <a:r>
              <a:rPr b="1" lang="en" sz="1050"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" sz="1050"/>
              <a:t>Supports up to 4 months of productivity with a single charge.** Includes USB-A to USB-C</a:t>
            </a:r>
            <a:r>
              <a:rPr baseline="30000" lang="en" sz="1050"/>
              <a:t>®</a:t>
            </a:r>
            <a:r>
              <a:rPr lang="en" sz="1050"/>
              <a:t> cable for charging.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</a:pPr>
            <a:r>
              <a:rPr b="1" lang="en" sz="1050"/>
              <a:t>LED Indicators for Status Updates</a:t>
            </a:r>
            <a:r>
              <a:rPr b="1" lang="en" sz="1050"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" sz="1050"/>
              <a:t>Status lights for Num Lock, Caps Lock, and Scroll Lock provide instant visibility into your keyboard's current settings.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</a:pPr>
            <a:r>
              <a:rPr b="1" lang="en" sz="1050"/>
              <a:t>Sustainability Attributes</a:t>
            </a:r>
            <a:r>
              <a:rPr b="1" lang="en" sz="1050"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" sz="1050"/>
              <a:t>The plastic in this keyboard is made with 41% post-consumer recycled (PCR) content*** and it is shipped in FSC</a:t>
            </a:r>
            <a:r>
              <a:rPr baseline="30000" lang="en" sz="1050"/>
              <a:t>®</a:t>
            </a:r>
            <a:r>
              <a:rPr lang="en" sz="1050"/>
              <a:t> certified packaging.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</a:pPr>
            <a:r>
              <a:rPr b="1" lang="en" sz="1050"/>
              <a:t>Universal Compatibility</a:t>
            </a:r>
            <a:r>
              <a:rPr b="1" lang="en" sz="1050"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" sz="1050"/>
              <a:t>Compatible with Windows, macOS, and ChromeOS.</a:t>
            </a:r>
            <a:br>
              <a:rPr lang="en" sz="1050"/>
            </a:br>
            <a:r>
              <a:rPr lang="en" sz="1050"/>
              <a:t>**** No drivers or downloads needed.</a:t>
            </a:r>
            <a:endParaRPr sz="1050"/>
          </a:p>
        </p:txBody>
      </p:sp>
      <p:sp>
        <p:nvSpPr>
          <p:cNvPr id="49" name="Google Shape;49;p1"/>
          <p:cNvSpPr txBox="1"/>
          <p:nvPr>
            <p:ph type="title"/>
          </p:nvPr>
        </p:nvSpPr>
        <p:spPr>
          <a:xfrm>
            <a:off x="514925" y="1091025"/>
            <a:ext cx="8875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50"/>
              <a:buNone/>
            </a:pPr>
            <a:r>
              <a:rPr lang="en"/>
              <a:t>KB535 EQ Rechargeable Multi-Device Keyboard </a:t>
            </a:r>
            <a:endParaRPr/>
          </a:p>
        </p:txBody>
      </p:sp>
      <p:sp>
        <p:nvSpPr>
          <p:cNvPr id="50" name="Google Shape;50;p1"/>
          <p:cNvSpPr/>
          <p:nvPr/>
        </p:nvSpPr>
        <p:spPr>
          <a:xfrm>
            <a:off x="601358" y="5895194"/>
            <a:ext cx="1500923" cy="279296"/>
          </a:xfrm>
          <a:custGeom>
            <a:rect b="b" l="l" r="r" t="t"/>
            <a:pathLst>
              <a:path extrusionOk="0" h="280700" w="1519922">
                <a:moveTo>
                  <a:pt x="0" y="0"/>
                </a:moveTo>
                <a:lnTo>
                  <a:pt x="1519922" y="0"/>
                </a:lnTo>
                <a:lnTo>
                  <a:pt x="1351672" y="277978"/>
                </a:lnTo>
                <a:lnTo>
                  <a:pt x="0" y="280700"/>
                </a:lnTo>
                <a:lnTo>
                  <a:pt x="0" y="0"/>
                </a:lnTo>
                <a:close/>
              </a:path>
            </a:pathLst>
          </a:custGeom>
          <a:solidFill>
            <a:srgbClr val="00937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603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1" name="Google Shape;51;p1"/>
          <p:cNvSpPr txBox="1"/>
          <p:nvPr/>
        </p:nvSpPr>
        <p:spPr>
          <a:xfrm>
            <a:off x="669763" y="5875517"/>
            <a:ext cx="1161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60325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K75408NA</a:t>
            </a:r>
            <a:endParaRPr b="1" i="0" sz="1400" u="none" cap="none" strike="noStrik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descr="一張含有 圓形, 符號, 圖形, 標誌 的圖片&#10;&#10;自動產生的描述" id="52" name="Google Shape;5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71000" y="365124"/>
            <a:ext cx="1090108" cy="1090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" title="ke-k75408-v2-na.png"/>
          <p:cNvPicPr preferRelativeResize="0"/>
          <p:nvPr/>
        </p:nvPicPr>
        <p:blipFill rotWithShape="1">
          <a:blip r:embed="rId4">
            <a:alphaModFix/>
          </a:blip>
          <a:srcRect b="0" l="0" r="0" t="-12044"/>
          <a:stretch/>
        </p:blipFill>
        <p:spPr>
          <a:xfrm>
            <a:off x="6339300" y="1746575"/>
            <a:ext cx="5371249" cy="4011049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"/>
          <p:cNvSpPr txBox="1"/>
          <p:nvPr/>
        </p:nvSpPr>
        <p:spPr>
          <a:xfrm>
            <a:off x="2254041" y="5790929"/>
            <a:ext cx="4281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700" u="none" cap="none" strike="noStrike">
                <a:solidFill>
                  <a:srgbClr val="7D7D7D"/>
                </a:solidFill>
                <a:latin typeface="Open Sans"/>
                <a:ea typeface="Open Sans"/>
                <a:cs typeface="Open Sans"/>
                <a:sym typeface="Open Sans"/>
              </a:rPr>
              <a:t>*Windows only.</a:t>
            </a:r>
            <a:endParaRPr b="0" i="0" sz="700" u="none" cap="none" strike="noStrike">
              <a:solidFill>
                <a:srgbClr val="7D7D7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700" u="none" cap="none" strike="noStrike">
                <a:solidFill>
                  <a:srgbClr val="7D7D7D"/>
                </a:solidFill>
                <a:latin typeface="Open Sans"/>
                <a:ea typeface="Open Sans"/>
                <a:cs typeface="Open Sans"/>
                <a:sym typeface="Open Sans"/>
              </a:rPr>
              <a:t>**Battery life may vary based on usage.</a:t>
            </a:r>
            <a:endParaRPr b="0" i="0" sz="700" u="none" cap="none" strike="noStrike">
              <a:solidFill>
                <a:srgbClr val="7D7D7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700" u="none" cap="none" strike="noStrike">
                <a:solidFill>
                  <a:srgbClr val="7D7D7D"/>
                </a:solidFill>
                <a:latin typeface="Open Sans"/>
                <a:ea typeface="Open Sans"/>
                <a:cs typeface="Open Sans"/>
                <a:sym typeface="Open Sans"/>
              </a:rPr>
              <a:t>***Excludes PCB assembly, rechargeable battery, 2.4G</a:t>
            </a:r>
            <a:r>
              <a:rPr lang="en" sz="700">
                <a:solidFill>
                  <a:srgbClr val="7D7D7D"/>
                </a:solidFill>
                <a:latin typeface="Open Sans"/>
                <a:ea typeface="Open Sans"/>
                <a:cs typeface="Open Sans"/>
                <a:sym typeface="Open Sans"/>
              </a:rPr>
              <a:t>H</a:t>
            </a:r>
            <a:r>
              <a:rPr b="0" i="0" lang="en" sz="700" u="none" cap="none" strike="noStrike">
                <a:solidFill>
                  <a:srgbClr val="7D7D7D"/>
                </a:solidFill>
                <a:latin typeface="Open Sans"/>
                <a:ea typeface="Open Sans"/>
                <a:cs typeface="Open Sans"/>
                <a:sym typeface="Open Sans"/>
              </a:rPr>
              <a:t>z dongle, and charging cable.</a:t>
            </a:r>
            <a:endParaRPr b="0" i="0" sz="700" u="none" cap="none" strike="noStrike">
              <a:solidFill>
                <a:srgbClr val="7D7D7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700" u="none" cap="none" strike="noStrike">
                <a:solidFill>
                  <a:srgbClr val="7D7D7D"/>
                </a:solidFill>
                <a:latin typeface="Open Sans"/>
                <a:ea typeface="Open Sans"/>
                <a:cs typeface="Open Sans"/>
                <a:sym typeface="Open Sans"/>
              </a:rPr>
              <a:t>****Copilot key works with Windows only.</a:t>
            </a:r>
            <a:endParaRPr b="0" i="0" sz="700" u="none" cap="none" strike="noStrike">
              <a:solidFill>
                <a:srgbClr val="7D7D7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Kensington_Color_Scheme">
      <a:dk1>
        <a:srgbClr val="003D5A"/>
      </a:dk1>
      <a:lt1>
        <a:srgbClr val="FFFFFF"/>
      </a:lt1>
      <a:dk2>
        <a:srgbClr val="F7F8F7"/>
      </a:dk2>
      <a:lt2>
        <a:srgbClr val="00D1FE"/>
      </a:lt2>
      <a:accent1>
        <a:srgbClr val="0078AE"/>
      </a:accent1>
      <a:accent2>
        <a:srgbClr val="003D5B"/>
      </a:accent2>
      <a:accent3>
        <a:srgbClr val="0069A7"/>
      </a:accent3>
      <a:accent4>
        <a:srgbClr val="EBEBEB"/>
      </a:accent4>
      <a:accent5>
        <a:srgbClr val="5B9BD5"/>
      </a:accent5>
      <a:accent6>
        <a:srgbClr val="70AD47"/>
      </a:accent6>
      <a:hlink>
        <a:srgbClr val="0078AD"/>
      </a:hlink>
      <a:folHlink>
        <a:srgbClr val="7171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78AE"/>
      </a:accent1>
      <a:accent2>
        <a:srgbClr val="003D5B"/>
      </a:accent2>
      <a:accent3>
        <a:srgbClr val="0069A7"/>
      </a:accent3>
      <a:accent4>
        <a:srgbClr val="EBEBEB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Abu_Kao(高志瑋)</dc:creator>
</cp:coreProperties>
</file>