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Ubuntu Light"/>
      <p:regular r:id="rId6"/>
      <p:bold r:id="rId7"/>
      <p:italic r:id="rId8"/>
      <p:boldItalic r:id="rId9"/>
    </p:embeddedFont>
    <p:embeddedFont>
      <p:font typeface="Ubuntu"/>
      <p:regular r:id="rId10"/>
      <p:bold r:id="rId11"/>
      <p:italic r:id="rId12"/>
      <p:boldItalic r:id="rId13"/>
    </p:embeddedFont>
    <p:embeddedFont>
      <p:font typeface="Open Sans SemiBold"/>
      <p:regular r:id="rId14"/>
      <p:bold r:id="rId15"/>
      <p:italic r:id="rId16"/>
      <p:boldItalic r:id="rId17"/>
    </p:embeddedFont>
    <p:embeddedFont>
      <p:font typeface="Open Sans Light"/>
      <p:regular r:id="rId18"/>
      <p:bold r:id="rId19"/>
      <p:italic r:id="rId20"/>
      <p:boldItalic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gxqqFGVTOujcWRagnxNTIU6F9a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italic.fntdata"/><Relationship Id="rId22" Type="http://schemas.openxmlformats.org/officeDocument/2006/relationships/font" Target="fonts/OpenSans-regular.fntdata"/><Relationship Id="rId21" Type="http://schemas.openxmlformats.org/officeDocument/2006/relationships/font" Target="fonts/OpenSansLight-boldItalic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UbuntuLight-boldItalic.fntdata"/><Relationship Id="rId26" Type="http://customschemas.google.com/relationships/presentationmetadata" Target="metadata"/><Relationship Id="rId25" Type="http://schemas.openxmlformats.org/officeDocument/2006/relationships/font" Target="fonts/OpenSans-boldItalic.fntdata"/><Relationship Id="rId5" Type="http://schemas.openxmlformats.org/officeDocument/2006/relationships/slide" Target="slides/slide1.xml"/><Relationship Id="rId6" Type="http://schemas.openxmlformats.org/officeDocument/2006/relationships/font" Target="fonts/UbuntuLight-regular.fntdata"/><Relationship Id="rId7" Type="http://schemas.openxmlformats.org/officeDocument/2006/relationships/font" Target="fonts/UbuntuLight-bold.fntdata"/><Relationship Id="rId8" Type="http://schemas.openxmlformats.org/officeDocument/2006/relationships/font" Target="fonts/UbuntuLight-italic.fntdata"/><Relationship Id="rId11" Type="http://schemas.openxmlformats.org/officeDocument/2006/relationships/font" Target="fonts/Ubuntu-bold.fntdata"/><Relationship Id="rId10" Type="http://schemas.openxmlformats.org/officeDocument/2006/relationships/font" Target="fonts/Ubuntu-regular.fntdata"/><Relationship Id="rId13" Type="http://schemas.openxmlformats.org/officeDocument/2006/relationships/font" Target="fonts/Ubuntu-boldItalic.fntdata"/><Relationship Id="rId12" Type="http://schemas.openxmlformats.org/officeDocument/2006/relationships/font" Target="fonts/Ubuntu-italic.fntdata"/><Relationship Id="rId15" Type="http://schemas.openxmlformats.org/officeDocument/2006/relationships/font" Target="fonts/OpenSansSemiBold-bold.fntdata"/><Relationship Id="rId14" Type="http://schemas.openxmlformats.org/officeDocument/2006/relationships/font" Target="fonts/OpenSansSemiBold-regular.fntdata"/><Relationship Id="rId17" Type="http://schemas.openxmlformats.org/officeDocument/2006/relationships/font" Target="fonts/OpenSansSemiBold-boldItalic.fntdata"/><Relationship Id="rId16" Type="http://schemas.openxmlformats.org/officeDocument/2006/relationships/font" Target="fonts/OpenSansSemiBold-italic.fntdata"/><Relationship Id="rId19" Type="http://schemas.openxmlformats.org/officeDocument/2006/relationships/font" Target="fonts/OpenSansLight-bold.fntdata"/><Relationship Id="rId18" Type="http://schemas.openxmlformats.org/officeDocument/2006/relationships/font" Target="fonts/OpenSans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" name="Google Shape;50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Double column content">
  <p:cSld name="Title &amp; Double column conten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" type="body"/>
          </p:nvPr>
        </p:nvSpPr>
        <p:spPr>
          <a:xfrm>
            <a:off x="838200" y="1184275"/>
            <a:ext cx="49530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2" type="body"/>
          </p:nvPr>
        </p:nvSpPr>
        <p:spPr>
          <a:xfrm>
            <a:off x="6096000" y="1184275"/>
            <a:ext cx="52578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3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0"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/>
        </p:nvSpPr>
        <p:spPr>
          <a:xfrm>
            <a:off x="11413456" y="6497382"/>
            <a:ext cx="481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lternate section slide">
  <p:cSld name="1_Alternate section slid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714293" y="2108999"/>
            <a:ext cx="4590814" cy="397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 Light"/>
              <a:buNone/>
              <a:defRPr b="0" i="0" sz="2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2" name="Google Shape;22;p4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0"/>
            <a:headEnd len="sm" w="sm" type="none"/>
            <a:tailEnd len="sm" w="sm" type="none"/>
          </a:ln>
        </p:spPr>
      </p:cxnSp>
      <p:pic>
        <p:nvPicPr>
          <p:cNvPr id="23" name="Google Shape;23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" name="Google Shape;25;p4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-16372" y="2162049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27" name="Google Shape;27;p4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714293" y="2662028"/>
            <a:ext cx="4590808" cy="3061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"/>
          <p:cNvSpPr/>
          <p:nvPr>
            <p:ph idx="2" type="pic"/>
          </p:nvPr>
        </p:nvSpPr>
        <p:spPr>
          <a:xfrm>
            <a:off x="5566394" y="658259"/>
            <a:ext cx="5947738" cy="50651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74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title">
  <p:cSld name="Blank with 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3" name="Google Shape;33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5" name="Google Shape;35;p5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5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0"/>
            <a:headEnd len="sm" w="sm" type="none"/>
            <a:tailEnd len="sm" w="sm" type="none"/>
          </a:ln>
        </p:spPr>
      </p:cxnSp>
      <p:cxnSp>
        <p:nvCxnSpPr>
          <p:cNvPr id="37" name="Google Shape;37;p5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ingle column content">
  <p:cSld name="Title &amp; Single column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184275"/>
            <a:ext cx="105156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8AE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1" name="Google Shape;41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3" name="Google Shape;43;p6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45" name="Google Shape;45;p6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0"/>
            <a:headEnd len="sm" w="sm" type="none"/>
            <a:tailEnd len="sm" w="sm" type="none"/>
          </a:ln>
        </p:spPr>
      </p:cxnSp>
      <p:cxnSp>
        <p:nvCxnSpPr>
          <p:cNvPr id="46" name="Google Shape;46;p6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 u="none" cap="none" strike="noStrike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838200" y="14161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"/>
          <p:cNvSpPr txBox="1"/>
          <p:nvPr>
            <p:ph idx="2" type="body"/>
          </p:nvPr>
        </p:nvSpPr>
        <p:spPr>
          <a:xfrm>
            <a:off x="811100" y="1598839"/>
            <a:ext cx="4950900" cy="42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12725" lvl="0" marL="2286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78AE"/>
              </a:buClr>
              <a:buSzPts val="850"/>
              <a:buChar char="•"/>
            </a:pPr>
            <a:r>
              <a:rPr b="1" lang="en-US" sz="850"/>
              <a:t>Ergonomic Wave Design Keyboard with Built-In Wrist Rest</a:t>
            </a:r>
            <a:br>
              <a:rPr lang="en-US" sz="850"/>
            </a:br>
            <a:r>
              <a:rPr lang="en-US" sz="850"/>
              <a:t>Designed for an easy transition from traditional </a:t>
            </a:r>
            <a:r>
              <a:rPr lang="en-US" sz="85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non-ergonomic</a:t>
            </a:r>
            <a:r>
              <a:rPr lang="en-US" sz="850"/>
              <a:t> keyboards, the gently curved layout combines an integrated memory foam wrist rest with adjustable tilt options.</a:t>
            </a:r>
            <a:endParaRPr sz="850"/>
          </a:p>
          <a:p>
            <a:pPr indent="-212725" lvl="0" marL="2286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850"/>
              <a:buChar char="•"/>
            </a:pPr>
            <a:r>
              <a:rPr b="1" lang="en-US" sz="850"/>
              <a:t>Comfortable 6-Button Mouse</a:t>
            </a:r>
            <a:br>
              <a:rPr lang="en-US" sz="850"/>
            </a:br>
            <a:r>
              <a:rPr lang="en-US" sz="850"/>
              <a:t>Designed for right-handed users with small to average-sized hands, the mouse features quiet-click buttons, an optical sensor with 3 DPI settings (1000/1600/2400) for accurate tracking, and 6 buttons to streamline everyday productivity.</a:t>
            </a:r>
            <a:endParaRPr sz="850"/>
          </a:p>
          <a:p>
            <a:pPr indent="-212725" lvl="0" marL="2286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78AE"/>
              </a:buClr>
              <a:buSzPts val="850"/>
              <a:buChar char="•"/>
            </a:pPr>
            <a:r>
              <a:rPr b="1" lang="en-US" sz="850"/>
              <a:t>Customizable Productivity</a:t>
            </a:r>
            <a:r>
              <a:rPr lang="en-US" sz="8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850"/>
            </a:br>
            <a:r>
              <a:rPr lang="en-US" sz="850">
                <a:solidFill>
                  <a:srgbClr val="222222"/>
                </a:solidFill>
              </a:rPr>
              <a:t>Program up to 20 keys and 6 buttons with optional Kensington Konnect™ software.***</a:t>
            </a:r>
            <a:endParaRPr sz="850">
              <a:solidFill>
                <a:srgbClr val="222222"/>
              </a:solidFill>
            </a:endParaRPr>
          </a:p>
          <a:p>
            <a:pPr indent="-212725" lvl="0" marL="2286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78AE"/>
              </a:buClr>
              <a:buSzPts val="850"/>
              <a:buChar char="•"/>
            </a:pPr>
            <a:r>
              <a:rPr b="1" lang="en-US" sz="850"/>
              <a:t>Quiet, Responsive Performance</a:t>
            </a:r>
            <a:r>
              <a:rPr lang="en-US" sz="850"/>
              <a:t> </a:t>
            </a:r>
            <a:br>
              <a:rPr lang="en-US" sz="850"/>
            </a:br>
            <a:r>
              <a:rPr lang="en-US" sz="850"/>
              <a:t>Membrane keyboard switches deliver smooth, low-noise typing, while quiet-click mouse buttons support distraction free productivity.</a:t>
            </a:r>
            <a:endParaRPr sz="850"/>
          </a:p>
          <a:p>
            <a:pPr indent="-212725" lvl="0" marL="2286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78AE"/>
              </a:buClr>
              <a:buSzPts val="850"/>
              <a:buChar char="•"/>
            </a:pPr>
            <a:r>
              <a:rPr b="1" lang="en-US" sz="850"/>
              <a:t>Long-Lasting Rechargeable Batteries</a:t>
            </a:r>
            <a:br>
              <a:rPr lang="en-US" sz="850"/>
            </a:br>
            <a:r>
              <a:rPr lang="en-US" sz="850"/>
              <a:t>Up to 3 months for the keyboard and up to 6 months for the mouse per charge.* Recharge via USB-C</a:t>
            </a:r>
            <a:r>
              <a:rPr baseline="30000" lang="en-US" sz="850"/>
              <a:t>®</a:t>
            </a:r>
            <a:r>
              <a:rPr lang="en-US" sz="850"/>
              <a:t>.</a:t>
            </a:r>
            <a:endParaRPr sz="850"/>
          </a:p>
          <a:p>
            <a:pPr indent="-212725" lvl="0" marL="2286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78AE"/>
              </a:buClr>
              <a:buSzPts val="850"/>
              <a:buChar char="•"/>
            </a:pPr>
            <a:r>
              <a:rPr b="1" lang="en-US" sz="850">
                <a:solidFill>
                  <a:srgbClr val="222222"/>
                </a:solidFill>
                <a:highlight>
                  <a:srgbClr val="FFFFFF"/>
                </a:highlight>
              </a:rPr>
              <a:t>1800 Layout</a:t>
            </a:r>
            <a:br>
              <a:rPr lang="en-US" sz="850"/>
            </a:br>
            <a:r>
              <a:rPr lang="en-US" sz="850"/>
              <a:t>Full functionality including numeric keypad.</a:t>
            </a:r>
            <a:endParaRPr sz="850"/>
          </a:p>
          <a:p>
            <a:pPr indent="-212725" lvl="0" marL="2286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78AE"/>
              </a:buClr>
              <a:buSzPts val="850"/>
              <a:buChar char="•"/>
            </a:pPr>
            <a:r>
              <a:rPr b="1" lang="en-US" sz="850">
                <a:solidFill>
                  <a:srgbClr val="222222"/>
                </a:solidFill>
                <a:highlight>
                  <a:schemeClr val="lt1"/>
                </a:highlight>
              </a:rPr>
              <a:t>Multi-Device Wireless Connectivity</a:t>
            </a:r>
            <a:br>
              <a:rPr lang="en-US" sz="850"/>
            </a:br>
            <a:r>
              <a:rPr lang="en-US" sz="850">
                <a:solidFill>
                  <a:srgbClr val="222222"/>
                </a:solidFill>
                <a:highlight>
                  <a:srgbClr val="FFFFFF"/>
                </a:highlight>
              </a:rPr>
              <a:t>Connect to up to 3 devices via 2x Bluetooth</a:t>
            </a:r>
            <a:r>
              <a:rPr baseline="30000" lang="en-US" sz="850"/>
              <a:t>®</a:t>
            </a:r>
            <a:r>
              <a:rPr lang="en-US" sz="850">
                <a:solidFill>
                  <a:srgbClr val="222222"/>
                </a:solidFill>
                <a:highlight>
                  <a:srgbClr val="FFFFFF"/>
                </a:highlight>
              </a:rPr>
              <a:t> and 1x 2.4GHz USB-A receiver.</a:t>
            </a:r>
            <a:endParaRPr sz="850"/>
          </a:p>
          <a:p>
            <a:pPr indent="-212725" lvl="0" marL="2286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850"/>
              <a:buFont typeface="Open Sans"/>
              <a:buChar char="•"/>
            </a:pPr>
            <a:r>
              <a:rPr b="1" lang="en-US" sz="850"/>
              <a:t>Sustainability Attributes</a:t>
            </a:r>
            <a:br>
              <a:rPr b="1" lang="en-US" sz="850"/>
            </a:br>
            <a:r>
              <a:rPr lang="en-US" sz="850">
                <a:solidFill>
                  <a:srgbClr val="222222"/>
                </a:solidFill>
                <a:highlight>
                  <a:srgbClr val="FFFFFF"/>
                </a:highlight>
              </a:rPr>
              <a:t>Keyboard outer case and keycaps contain 49% post-consumer recycled (PCR) Content. Mouse outer case is made with 40% post-consumer recycled (PCR) plastic.**</a:t>
            </a:r>
            <a:r>
              <a:rPr lang="en-US" sz="850">
                <a:solidFill>
                  <a:srgbClr val="000000"/>
                </a:solidFill>
              </a:rPr>
              <a:t> </a:t>
            </a:r>
            <a:endParaRPr sz="850"/>
          </a:p>
          <a:p>
            <a:pPr indent="-212725" lvl="0" marL="22860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850"/>
              <a:buFont typeface="Open Sans"/>
              <a:buChar char="•"/>
            </a:pPr>
            <a:r>
              <a:rPr b="1" lang="en-US" sz="850"/>
              <a:t>Kensington Quality &amp; Warranty</a:t>
            </a:r>
            <a:br>
              <a:rPr b="1" lang="en-US" sz="850"/>
            </a:br>
            <a:r>
              <a:rPr lang="en-US" sz="850"/>
              <a:t> Built to professional standards and backed by a 3-year limited warranty.</a:t>
            </a:r>
            <a:endParaRPr sz="850"/>
          </a:p>
        </p:txBody>
      </p:sp>
      <p:pic>
        <p:nvPicPr>
          <p:cNvPr id="53" name="Google Shape;53;p1" title="hero-pd.png"/>
          <p:cNvPicPr preferRelativeResize="0"/>
          <p:nvPr/>
        </p:nvPicPr>
        <p:blipFill rotWithShape="1">
          <a:blip r:embed="rId3">
            <a:alphaModFix/>
          </a:blip>
          <a:srcRect b="-3525" l="-2709" r="-2709" t="-18456"/>
          <a:stretch/>
        </p:blipFill>
        <p:spPr>
          <a:xfrm>
            <a:off x="6089675" y="586350"/>
            <a:ext cx="5574825" cy="48379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"/>
          <p:cNvSpPr txBox="1"/>
          <p:nvPr>
            <p:ph idx="4294967295" type="title"/>
          </p:nvPr>
        </p:nvSpPr>
        <p:spPr>
          <a:xfrm>
            <a:off x="811100" y="941500"/>
            <a:ext cx="11078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000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</a:pPr>
            <a:r>
              <a:rPr lang="en-US" sz="3000"/>
              <a:t>Pro Fit</a:t>
            </a:r>
            <a:r>
              <a:rPr baseline="30000" lang="en-US" sz="3000"/>
              <a:t>™</a:t>
            </a:r>
            <a:r>
              <a:rPr lang="en-US" sz="3000"/>
              <a:t> Ergo KM620-RC Wireless Rechargeable EQ Desktop Set</a:t>
            </a:r>
            <a:endParaRPr sz="3000"/>
          </a:p>
        </p:txBody>
      </p:sp>
      <p:grpSp>
        <p:nvGrpSpPr>
          <p:cNvPr id="55" name="Google Shape;55;p1"/>
          <p:cNvGrpSpPr/>
          <p:nvPr/>
        </p:nvGrpSpPr>
        <p:grpSpPr>
          <a:xfrm>
            <a:off x="745327" y="5849525"/>
            <a:ext cx="1608000" cy="316497"/>
            <a:chOff x="533888" y="5730016"/>
            <a:chExt cx="1608000" cy="316497"/>
          </a:xfrm>
        </p:grpSpPr>
        <p:sp>
          <p:nvSpPr>
            <p:cNvPr id="56" name="Google Shape;56;p1"/>
            <p:cNvSpPr/>
            <p:nvPr/>
          </p:nvSpPr>
          <p:spPr>
            <a:xfrm>
              <a:off x="601358" y="5767217"/>
              <a:ext cx="1500923" cy="279296"/>
            </a:xfrm>
            <a:custGeom>
              <a:rect b="b" l="l" r="r" t="t"/>
              <a:pathLst>
                <a:path extrusionOk="0" h="280700" w="1519922">
                  <a:moveTo>
                    <a:pt x="0" y="0"/>
                  </a:moveTo>
                  <a:lnTo>
                    <a:pt x="1519922" y="0"/>
                  </a:lnTo>
                  <a:lnTo>
                    <a:pt x="1351672" y="277978"/>
                  </a:lnTo>
                  <a:lnTo>
                    <a:pt x="0" y="280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3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603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D5A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sp>
          <p:nvSpPr>
            <p:cNvPr id="57" name="Google Shape;57;p1"/>
            <p:cNvSpPr txBox="1"/>
            <p:nvPr/>
          </p:nvSpPr>
          <p:spPr>
            <a:xfrm>
              <a:off x="533888" y="5730016"/>
              <a:ext cx="1608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603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K724</a:t>
              </a:r>
              <a:r>
                <a:rPr b="1" lang="en-US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90</a:t>
              </a:r>
              <a:r>
                <a:rPr b="1" i="0" lang="en-US" sz="1400" u="none" cap="none" strike="noStrike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NA</a:t>
              </a:r>
              <a:endParaRPr b="1" i="0" sz="1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sp>
        <p:nvSpPr>
          <p:cNvPr id="58" name="Google Shape;58;p1"/>
          <p:cNvSpPr txBox="1"/>
          <p:nvPr/>
        </p:nvSpPr>
        <p:spPr>
          <a:xfrm>
            <a:off x="2329400" y="5823918"/>
            <a:ext cx="9335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57575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*Battery life may vary based on usage.</a:t>
            </a:r>
            <a:endParaRPr sz="800">
              <a:solidFill>
                <a:srgbClr val="757575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57575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**</a:t>
            </a:r>
            <a:r>
              <a:rPr lang="en-US" sz="800">
                <a:solidFill>
                  <a:srgbClr val="757575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Excludes scroll wheel and DPI button.</a:t>
            </a:r>
            <a:r>
              <a:rPr lang="en-US" sz="800">
                <a:solidFill>
                  <a:srgbClr val="75757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800">
              <a:solidFill>
                <a:srgbClr val="757575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757575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***Programmable buttons and shortcuts are optimized for Windows and macOS. ChromeOS shortcuts and customization features may not be supported.</a:t>
            </a:r>
            <a:endParaRPr sz="800">
              <a:solidFill>
                <a:srgbClr val="757575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rgbClr val="757575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0" y="229646"/>
            <a:ext cx="4487517" cy="624061"/>
          </a:xfrm>
          <a:custGeom>
            <a:rect b="b" l="l" r="r" t="t"/>
            <a:pathLst>
              <a:path extrusionOk="0" h="277978" w="1998894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 cap="flat" cmpd="sng" w="9525">
            <a:solidFill>
              <a:srgbClr val="0078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D5A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232780" y="372400"/>
            <a:ext cx="425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post-consumer recycled</a:t>
            </a:r>
            <a:endParaRPr b="0" i="0" sz="1800" u="none" cap="none" strike="noStrike">
              <a:solidFill>
                <a:srgbClr val="003D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" title="EQ-ico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96101" y="4449575"/>
            <a:ext cx="1568401" cy="156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Kensington_Color_Scheme">
      <a:dk1>
        <a:srgbClr val="003D5A"/>
      </a:dk1>
      <a:lt1>
        <a:srgbClr val="FFFFFF"/>
      </a:lt1>
      <a:dk2>
        <a:srgbClr val="F7F8F7"/>
      </a:dk2>
      <a:lt2>
        <a:srgbClr val="00D1FE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78AD"/>
      </a:hlink>
      <a:folHlink>
        <a:srgbClr val="7171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2019-01-22T23:39:09Z</dcterms:created>
  <dc:creator>Microsoft Office User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0x0101003FA9F78E27CC4243AFEBF67C86781654</vt:lpwstr>
  </property>
</Properties>
</file>